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482" r:id="rId3"/>
    <p:sldId id="481" r:id="rId4"/>
    <p:sldId id="483" r:id="rId5"/>
    <p:sldId id="495" r:id="rId6"/>
    <p:sldId id="487" r:id="rId7"/>
    <p:sldId id="494" r:id="rId8"/>
    <p:sldId id="496" r:id="rId9"/>
    <p:sldId id="555" r:id="rId10"/>
    <p:sldId id="556" r:id="rId11"/>
    <p:sldId id="261" r:id="rId12"/>
    <p:sldId id="490" r:id="rId13"/>
    <p:sldId id="283" r:id="rId14"/>
    <p:sldId id="382" r:id="rId15"/>
    <p:sldId id="389" r:id="rId16"/>
    <p:sldId id="384" r:id="rId17"/>
    <p:sldId id="586" r:id="rId18"/>
    <p:sldId id="598" r:id="rId19"/>
    <p:sldId id="599" r:id="rId20"/>
    <p:sldId id="585" r:id="rId21"/>
    <p:sldId id="587" r:id="rId22"/>
    <p:sldId id="588" r:id="rId23"/>
    <p:sldId id="589" r:id="rId24"/>
    <p:sldId id="590" r:id="rId25"/>
    <p:sldId id="591" r:id="rId26"/>
    <p:sldId id="592" r:id="rId27"/>
    <p:sldId id="595" r:id="rId28"/>
    <p:sldId id="594" r:id="rId29"/>
    <p:sldId id="596" r:id="rId30"/>
    <p:sldId id="597" r:id="rId31"/>
    <p:sldId id="299" r:id="rId32"/>
    <p:sldId id="492" r:id="rId33"/>
    <p:sldId id="502" r:id="rId34"/>
    <p:sldId id="498" r:id="rId35"/>
    <p:sldId id="516" r:id="rId36"/>
    <p:sldId id="517" r:id="rId37"/>
    <p:sldId id="518" r:id="rId38"/>
    <p:sldId id="519" r:id="rId39"/>
    <p:sldId id="520" r:id="rId40"/>
    <p:sldId id="521" r:id="rId41"/>
    <p:sldId id="522" r:id="rId42"/>
    <p:sldId id="523" r:id="rId43"/>
    <p:sldId id="524" r:id="rId44"/>
    <p:sldId id="525" r:id="rId45"/>
    <p:sldId id="515" r:id="rId46"/>
    <p:sldId id="526" r:id="rId47"/>
    <p:sldId id="505" r:id="rId48"/>
    <p:sldId id="527" r:id="rId49"/>
    <p:sldId id="528" r:id="rId50"/>
    <p:sldId id="529" r:id="rId51"/>
    <p:sldId id="531" r:id="rId52"/>
    <p:sldId id="530" r:id="rId53"/>
    <p:sldId id="506" r:id="rId54"/>
    <p:sldId id="534" r:id="rId55"/>
    <p:sldId id="535" r:id="rId56"/>
    <p:sldId id="532" r:id="rId57"/>
    <p:sldId id="536" r:id="rId58"/>
    <p:sldId id="537" r:id="rId59"/>
    <p:sldId id="539" r:id="rId60"/>
    <p:sldId id="538" r:id="rId61"/>
    <p:sldId id="510" r:id="rId62"/>
    <p:sldId id="540" r:id="rId63"/>
    <p:sldId id="541" r:id="rId64"/>
    <p:sldId id="542" r:id="rId65"/>
    <p:sldId id="543" r:id="rId66"/>
    <p:sldId id="545" r:id="rId67"/>
    <p:sldId id="544" r:id="rId68"/>
    <p:sldId id="546" r:id="rId69"/>
    <p:sldId id="504" r:id="rId70"/>
    <p:sldId id="513" r:id="rId71"/>
    <p:sldId id="548" r:id="rId72"/>
    <p:sldId id="553" r:id="rId73"/>
    <p:sldId id="550" r:id="rId74"/>
    <p:sldId id="547" r:id="rId75"/>
    <p:sldId id="549" r:id="rId76"/>
    <p:sldId id="551" r:id="rId77"/>
    <p:sldId id="552" r:id="rId78"/>
    <p:sldId id="493" r:id="rId79"/>
    <p:sldId id="499" r:id="rId80"/>
    <p:sldId id="557" r:id="rId81"/>
    <p:sldId id="500" r:id="rId82"/>
    <p:sldId id="501" r:id="rId83"/>
    <p:sldId id="559" r:id="rId84"/>
    <p:sldId id="560" r:id="rId85"/>
    <p:sldId id="562" r:id="rId86"/>
    <p:sldId id="563" r:id="rId87"/>
    <p:sldId id="564" r:id="rId88"/>
    <p:sldId id="565" r:id="rId89"/>
    <p:sldId id="567" r:id="rId90"/>
    <p:sldId id="568" r:id="rId91"/>
    <p:sldId id="569" r:id="rId92"/>
    <p:sldId id="570" r:id="rId93"/>
    <p:sldId id="571" r:id="rId94"/>
    <p:sldId id="512" r:id="rId95"/>
    <p:sldId id="573" r:id="rId96"/>
    <p:sldId id="574" r:id="rId97"/>
    <p:sldId id="575" r:id="rId98"/>
    <p:sldId id="576" r:id="rId99"/>
    <p:sldId id="577" r:id="rId100"/>
    <p:sldId id="578" r:id="rId101"/>
    <p:sldId id="579" r:id="rId102"/>
    <p:sldId id="580" r:id="rId103"/>
    <p:sldId id="583" r:id="rId104"/>
    <p:sldId id="584" r:id="rId105"/>
    <p:sldId id="572" r:id="rId106"/>
    <p:sldId id="600" r:id="rId107"/>
    <p:sldId id="368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86072EAF-58C9-46E9-8175-B145660EFB2C}">
          <p14:sldIdLst>
            <p14:sldId id="256"/>
          </p14:sldIdLst>
        </p14:section>
        <p14:section name="Intro" id="{8899DFAE-272A-4342-918B-570D438A18B4}">
          <p14:sldIdLst>
            <p14:sldId id="482"/>
            <p14:sldId id="481"/>
            <p14:sldId id="483"/>
            <p14:sldId id="495"/>
            <p14:sldId id="487"/>
            <p14:sldId id="494"/>
            <p14:sldId id="496"/>
            <p14:sldId id="555"/>
            <p14:sldId id="556"/>
            <p14:sldId id="261"/>
            <p14:sldId id="490"/>
            <p14:sldId id="283"/>
            <p14:sldId id="382"/>
            <p14:sldId id="389"/>
          </p14:sldIdLst>
        </p14:section>
        <p14:section name="Funktionel programmering" id="{F89187FA-6AC1-4F76-8F3A-536B1880383A}">
          <p14:sldIdLst>
            <p14:sldId id="384"/>
            <p14:sldId id="586"/>
            <p14:sldId id="598"/>
            <p14:sldId id="599"/>
            <p14:sldId id="585"/>
            <p14:sldId id="587"/>
            <p14:sldId id="588"/>
            <p14:sldId id="589"/>
            <p14:sldId id="590"/>
            <p14:sldId id="591"/>
            <p14:sldId id="592"/>
            <p14:sldId id="595"/>
            <p14:sldId id="594"/>
            <p14:sldId id="596"/>
            <p14:sldId id="597"/>
            <p14:sldId id="299"/>
          </p14:sldIdLst>
        </p14:section>
        <p14:section name="RDBMS" id="{28E774EE-5154-C048-833B-8968FB111387}">
          <p14:sldIdLst>
            <p14:sldId id="492"/>
            <p14:sldId id="502"/>
            <p14:sldId id="498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</p14:sldIdLst>
        </p14:section>
        <p14:section name="SQL" id="{956DF0B2-5523-D74C-972D-6DF910A811E7}">
          <p14:sldIdLst>
            <p14:sldId id="515"/>
            <p14:sldId id="526"/>
            <p14:sldId id="505"/>
            <p14:sldId id="527"/>
            <p14:sldId id="528"/>
            <p14:sldId id="529"/>
            <p14:sldId id="531"/>
            <p14:sldId id="530"/>
            <p14:sldId id="506"/>
            <p14:sldId id="534"/>
            <p14:sldId id="535"/>
            <p14:sldId id="532"/>
            <p14:sldId id="536"/>
            <p14:sldId id="537"/>
            <p14:sldId id="539"/>
            <p14:sldId id="538"/>
            <p14:sldId id="510"/>
            <p14:sldId id="540"/>
            <p14:sldId id="541"/>
            <p14:sldId id="542"/>
            <p14:sldId id="543"/>
            <p14:sldId id="545"/>
            <p14:sldId id="544"/>
            <p14:sldId id="546"/>
            <p14:sldId id="504"/>
            <p14:sldId id="513"/>
            <p14:sldId id="548"/>
            <p14:sldId id="553"/>
            <p14:sldId id="550"/>
            <p14:sldId id="547"/>
            <p14:sldId id="549"/>
            <p14:sldId id="551"/>
            <p14:sldId id="552"/>
          </p14:sldIdLst>
        </p14:section>
        <p14:section name="NETWORK, HTTP &amp; REST" id="{ABAEC049-A5E8-8947-9266-5F67C4675B23}">
          <p14:sldIdLst>
            <p14:sldId id="493"/>
            <p14:sldId id="499"/>
            <p14:sldId id="557"/>
            <p14:sldId id="500"/>
            <p14:sldId id="501"/>
            <p14:sldId id="559"/>
            <p14:sldId id="560"/>
            <p14:sldId id="562"/>
            <p14:sldId id="563"/>
            <p14:sldId id="564"/>
            <p14:sldId id="565"/>
            <p14:sldId id="567"/>
            <p14:sldId id="568"/>
            <p14:sldId id="569"/>
            <p14:sldId id="570"/>
            <p14:sldId id="571"/>
            <p14:sldId id="51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3"/>
            <p14:sldId id="584"/>
            <p14:sldId id="572"/>
          </p14:sldIdLst>
        </p14:section>
        <p14:section name="Afslutnig" id="{2BB1E573-24AD-4829-A409-1A9AB4502CB6}">
          <p14:sldIdLst>
            <p14:sldId id="600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ers Bensen" initials="AB" lastIdx="1" clrIdx="0">
    <p:extLst>
      <p:ext uri="{19B8F6BF-5375-455C-9EA6-DF929625EA0E}">
        <p15:presenceInfo xmlns:p15="http://schemas.microsoft.com/office/powerpoint/2012/main" userId="9fb52ff13ece08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7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3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9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5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5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3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1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6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2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ntrycoordinate.com/search/?keywords=Odense" TargetMode="External"/><Relationship Id="rId2" Type="http://schemas.openxmlformats.org/officeDocument/2006/relationships/hyperlink" Target="https://api.open-meteo.com/v1/forecast?latitude=55.403756&amp;longitude=10.402370&amp;hourly=temperature_2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mailto:anders_bensen@hotmail.com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sql/sql_datatypes.asp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ersBensen/python_101/raw/main/python3/turbine_data.txt" TargetMode="External"/><Relationship Id="rId2" Type="http://schemas.openxmlformats.org/officeDocument/2006/relationships/hyperlink" Target="https://raw.githubusercontent.com/AndersBensen/python_101/main/python3/populate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restfulapi.net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24D8A2-A99B-4E8F-B3C4-DB65E6346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467647"/>
            <a:ext cx="6253317" cy="3686015"/>
          </a:xfrm>
        </p:spPr>
        <p:txBody>
          <a:bodyPr>
            <a:normAutofit/>
          </a:bodyPr>
          <a:lstStyle/>
          <a:p>
            <a:r>
              <a:rPr lang="da-DK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ØVET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4810FDD-7A62-4670-9EC6-4F30586F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IDA d. 02/10/2022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36CB3-6CB1-42A2-B7E3-D8AE2D1D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6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5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  <a:p>
            <a:endParaRPr lang="da-DK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9FA5B01-360B-FB6D-3125-B335817A1B89}"/>
              </a:ext>
            </a:extLst>
          </p:cNvPr>
          <p:cNvSpPr/>
          <p:nvPr/>
        </p:nvSpPr>
        <p:spPr>
          <a:xfrm>
            <a:off x="845114" y="2906043"/>
            <a:ext cx="2096869" cy="4174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3F8D149-3A5D-9837-D6F7-751E909895E0}"/>
              </a:ext>
            </a:extLst>
          </p:cNvPr>
          <p:cNvCxnSpPr>
            <a:cxnSpLocks/>
          </p:cNvCxnSpPr>
          <p:nvPr/>
        </p:nvCxnSpPr>
        <p:spPr>
          <a:xfrm>
            <a:off x="2941983" y="3114772"/>
            <a:ext cx="48291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7739458-0923-E571-1F2A-982479912932}"/>
              </a:ext>
            </a:extLst>
          </p:cNvPr>
          <p:cNvSpPr txBox="1"/>
          <p:nvPr/>
        </p:nvSpPr>
        <p:spPr>
          <a:xfrm>
            <a:off x="7771145" y="291979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Netværkskald (HTTP)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9FC7732-05E7-3B0B-300B-F36321AB2E82}"/>
              </a:ext>
            </a:extLst>
          </p:cNvPr>
          <p:cNvSpPr/>
          <p:nvPr/>
        </p:nvSpPr>
        <p:spPr>
          <a:xfrm>
            <a:off x="741594" y="4232963"/>
            <a:ext cx="3863962" cy="511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9F4D0047-495C-15FC-2257-6A0503569EFD}"/>
              </a:ext>
            </a:extLst>
          </p:cNvPr>
          <p:cNvSpPr txBox="1"/>
          <p:nvPr/>
        </p:nvSpPr>
        <p:spPr>
          <a:xfrm>
            <a:off x="7802349" y="4326472"/>
            <a:ext cx="411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Hvordan man binder det hele sammen</a:t>
            </a:r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1E421847-125A-FDAB-C3FD-31A72DF07173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4605556" y="4488477"/>
            <a:ext cx="3165589" cy="31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894A7527-D651-2171-7C23-FF02BE8C0B5F}"/>
              </a:ext>
            </a:extLst>
          </p:cNvPr>
          <p:cNvSpPr/>
          <p:nvPr/>
        </p:nvSpPr>
        <p:spPr>
          <a:xfrm>
            <a:off x="845114" y="4743993"/>
            <a:ext cx="5018974" cy="49540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A192F42A-053A-6F00-E136-A89CBFEC2642}"/>
              </a:ext>
            </a:extLst>
          </p:cNvPr>
          <p:cNvSpPr txBox="1"/>
          <p:nvPr/>
        </p:nvSpPr>
        <p:spPr>
          <a:xfrm>
            <a:off x="7771145" y="4775125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Afrunding</a:t>
            </a:r>
          </a:p>
        </p:txBody>
      </p: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D2429AD9-3A81-5FF6-1BD2-99BF6C2E0C7C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 flipV="1">
            <a:off x="5864088" y="4959791"/>
            <a:ext cx="1907057" cy="31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9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lede 11">
            <a:extLst>
              <a:ext uri="{FF2B5EF4-FFF2-40B4-BE49-F238E27FC236}">
                <a16:creationId xmlns:a16="http://schemas.microsoft.com/office/drawing/2014/main" id="{E6AE72EC-5191-3F94-D6DB-08E7C5562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4" y="1869646"/>
            <a:ext cx="6091401" cy="17307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132CC5-6A83-48D1-B32B-FB7324F29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0220E8E-883D-2194-3B22-C2137F09A910}"/>
              </a:ext>
            </a:extLst>
          </p:cNvPr>
          <p:cNvSpPr/>
          <p:nvPr/>
        </p:nvSpPr>
        <p:spPr>
          <a:xfrm>
            <a:off x="7090020" y="1948767"/>
            <a:ext cx="1087396" cy="3212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06B0D611-DA75-41C4-CB04-C8AD9DB7B1E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7238301" y="2270043"/>
            <a:ext cx="395417" cy="20212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DEDEFF28-8998-9C17-51AD-0E60A9C75B02}"/>
              </a:ext>
            </a:extLst>
          </p:cNvPr>
          <p:cNvSpPr txBox="1"/>
          <p:nvPr/>
        </p:nvSpPr>
        <p:spPr>
          <a:xfrm>
            <a:off x="5301377" y="4291291"/>
            <a:ext cx="579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127.0.0.1 er en ip-adresse og 8000 er en port. </a:t>
            </a:r>
          </a:p>
          <a:p>
            <a:r>
              <a:rPr lang="da-DK" dirty="0"/>
              <a:t>Det er sådan cirka bare det samme som et navn på en hjemmeside. </a:t>
            </a:r>
            <a:r>
              <a:rPr lang="da-DK" dirty="0" err="1"/>
              <a:t>Google.dk</a:t>
            </a:r>
            <a:r>
              <a:rPr lang="da-DK" dirty="0"/>
              <a:t> kører f.eks. på ip adressen 142.250.181.206 og port 80. 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D9E72D4B-8942-534B-89CE-32D52D35CC3A}"/>
              </a:ext>
            </a:extLst>
          </p:cNvPr>
          <p:cNvSpPr txBox="1"/>
          <p:nvPr/>
        </p:nvSpPr>
        <p:spPr>
          <a:xfrm>
            <a:off x="1095835" y="4548148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173711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399079A8-18FC-46CA-045B-06B54568B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06096198-A589-0F3C-BFAF-46195672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75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lede 24">
            <a:extLst>
              <a:ext uri="{FF2B5EF4-FFF2-40B4-BE49-F238E27FC236}">
                <a16:creationId xmlns:a16="http://schemas.microsoft.com/office/drawing/2014/main" id="{563258E7-7FDE-4C38-6377-5A35BAD68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96CFA2D-C33C-72BA-8929-620D7080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B3BFD-B652-8FE3-D6D7-64127C782F9D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3789407" cy="111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917AF532-CE8B-3B7C-8503-96BCF5A65862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4135396" cy="131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9151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5A6A8BDB-91F7-10AC-24B7-7CA4DF39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96CFA2D-C33C-72BA-8929-620D7080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B3BFD-B652-8FE3-D6D7-64127C782F9D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3789407" cy="111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917AF532-CE8B-3B7C-8503-96BCF5A65862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4135396" cy="131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felt 2">
            <a:extLst>
              <a:ext uri="{FF2B5EF4-FFF2-40B4-BE49-F238E27FC236}">
                <a16:creationId xmlns:a16="http://schemas.microsoft.com/office/drawing/2014/main" id="{0624A312-4460-93F5-2CDE-5A5496DAB0D0}"/>
              </a:ext>
            </a:extLst>
          </p:cNvPr>
          <p:cNvSpPr txBox="1"/>
          <p:nvPr/>
        </p:nvSpPr>
        <p:spPr>
          <a:xfrm>
            <a:off x="5916238" y="3791822"/>
            <a:ext cx="4998720" cy="235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kan give flere argumenter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at hive dem ud af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sætte at metoden skal kunne 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vi kan returnere med {} så laver Flask det om til JSON for os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93129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9AAD6A8D-DD11-5E2A-4DC6-25BC20547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5" y="1934950"/>
            <a:ext cx="5376635" cy="153524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096CFA2D-C33C-72BA-8929-620D7080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1835150"/>
            <a:ext cx="4572000" cy="3187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Flask, flere argumenter &amp; retur JSON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B3BFD-B652-8FE3-D6D7-64127C782F9D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3789407" cy="111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917AF532-CE8B-3B7C-8503-96BCF5A65862}"/>
              </a:ext>
            </a:extLst>
          </p:cNvPr>
          <p:cNvCxnSpPr>
            <a:cxnSpLocks/>
          </p:cNvCxnSpPr>
          <p:nvPr/>
        </p:nvCxnSpPr>
        <p:spPr>
          <a:xfrm flipV="1">
            <a:off x="5165123" y="2174789"/>
            <a:ext cx="4135396" cy="131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felt 2">
            <a:extLst>
              <a:ext uri="{FF2B5EF4-FFF2-40B4-BE49-F238E27FC236}">
                <a16:creationId xmlns:a16="http://schemas.microsoft.com/office/drawing/2014/main" id="{0624A312-4460-93F5-2CDE-5A5496DAB0D0}"/>
              </a:ext>
            </a:extLst>
          </p:cNvPr>
          <p:cNvSpPr txBox="1"/>
          <p:nvPr/>
        </p:nvSpPr>
        <p:spPr>
          <a:xfrm>
            <a:off x="5916238" y="3791822"/>
            <a:ext cx="4998720" cy="235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kan give flere argumenter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at hive dem ud af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sætte at metoden skal kunne 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vi kan returnere med {} så laver Flask det om til JSON for os</a:t>
            </a:r>
            <a:endParaRPr lang="da-DK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C34B2DC7-524D-0BC7-2CD2-C2C3148FA7B3}"/>
              </a:ext>
            </a:extLst>
          </p:cNvPr>
          <p:cNvSpPr txBox="1"/>
          <p:nvPr/>
        </p:nvSpPr>
        <p:spPr>
          <a:xfrm>
            <a:off x="1019880" y="5167401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460226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3 (30-40 minutter)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6867" y="1699340"/>
                <a:ext cx="10312126" cy="4644307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Lav et API med Flask til at løse andengradsligninger og returner </a:t>
                </a:r>
                <a:b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to x-skæringer som JSON.  Svaret skal se ud som til højre:    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da-DK" sz="1200" b="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</a:t>
                </a:r>
                <a:r>
                  <a:rPr lang="da-DK" sz="1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flask</a:t>
                </a: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 </a:t>
                </a:r>
                <a14:m>
                  <m:oMath xmlns:m="http://schemas.openxmlformats.org/officeDocument/2006/math"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da-DK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da-DK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da-DK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a-DK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da-DK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da-DK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da-DK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a-DK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da-DK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da-DK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a-DK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a-DK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da-DK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a-DK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Kald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api’et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2"/>
                  </a:rPr>
                  <a:t>https://api.open-meteo.com/v1/forecast?latitude=55.403756&amp;longitude=10.402370&amp;hourly=temperature_2m</a:t>
                </a:r>
                <a:b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requests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biblioteket. Men udskift 55.40… og 10.40… med din Bys latitude og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longitude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 kan f.eks. slås op her: 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https://www.countrycoordinate.com/search/?keywords=Odense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og gem svaret i en variabel som </a:t>
                </a:r>
                <a:r>
                  <a:rPr lang="da-DK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json</a:t>
                </a:r>
                <a:r>
                  <a:rPr lang="da-DK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da-DK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requests</a:t>
                </a:r>
                <a:endParaRPr lang="da-DK" sz="1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Gem temperaturen ud i en variabel.</a:t>
                </a: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 </a:t>
                </a:r>
                <a:r>
                  <a:rPr lang="da-DK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['</a:t>
                </a:r>
                <a:r>
                  <a:rPr lang="da-DK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hourly</a:t>
                </a:r>
                <a:r>
                  <a:rPr lang="da-DK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]['temperature_2m']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nu temperaturen over de første 24 timer vha. </a:t>
                </a:r>
                <a:r>
                  <a:rPr lang="da-DK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matplotlib.pyplot</a:t>
                </a: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matplotlib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(Ekstra) Lav et API (”/</a:t>
                </a:r>
                <a:r>
                  <a:rPr lang="da-DK" sz="12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beers</a:t>
                </a: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/”) med Flask til at kunne GET alle øl i din database fra opgave 2.1.  </a:t>
                </a: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Lav også et API til at hente alle øl af samme type (”/</a:t>
                </a:r>
                <a:r>
                  <a:rPr lang="da-DK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</a:t>
                </a: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/&lt;kind&gt;”) i databasen. </a:t>
                </a: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!VIGTIGT!</a:t>
                </a: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initialiser databasen med det her argument: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sqlite3.connect(”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mydb.db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”, </a:t>
                </a:r>
                <a:r>
                  <a:rPr lang="da-DK" sz="12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check_same_thread</a:t>
                </a:r>
                <a:r>
                  <a:rPr lang="da-DK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=False)</a:t>
                </a:r>
                <a:endParaRPr lang="da-DK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</a:t>
                </a:r>
                <a:endParaRPr lang="da-DK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Lav en liste hvor du gemmer hvert øl som et  JSON objekt i listen og returner den. </a:t>
                </a:r>
              </a:p>
              <a:p>
                <a:pPr lvl="2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Hvis du har et mellemrum i din type af øl, så kan du f.eks. skrive sådan her i URL’en: /</a:t>
                </a:r>
                <a:r>
                  <a:rPr lang="da-DK" sz="105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</a:t>
                </a:r>
                <a:r>
                  <a:rPr lang="da-DK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da-DK" sz="1050" b="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Organic%20Pilsner  (%20 svarer til mellemrum i computer sprog). </a:t>
                </a:r>
                <a:endParaRPr lang="da-DK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endParaRPr lang="da-DK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ClrTx/>
                  <a:buNone/>
                </a:pPr>
                <a:endParaRPr lang="da-DK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92608" lvl="1" indent="0">
                  <a:lnSpc>
                    <a:spcPct val="120000"/>
                  </a:lnSpc>
                  <a:buClrTx/>
                  <a:buNone/>
                </a:pPr>
                <a:r>
                  <a:rPr lang="da-DK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da-DK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marL="201168" lvl="1" indent="0">
                  <a:buClrTx/>
                  <a:buNone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marL="0" indent="0">
                  <a:buClrTx/>
                  <a:buNone/>
                </a:pPr>
                <a:endParaRPr lang="da-DK" sz="1400" dirty="0">
                  <a:solidFill>
                    <a:schemeClr val="tx1"/>
                  </a:solidFill>
                </a:endParaRPr>
              </a:p>
              <a:p>
                <a:pPr marL="201168" lvl="1" indent="0">
                  <a:buClrTx/>
                  <a:buNone/>
                </a:pPr>
                <a:r>
                  <a:rPr lang="da-DK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6867" y="1699340"/>
                <a:ext cx="10312126" cy="4644307"/>
              </a:xfrm>
              <a:blipFill>
                <a:blip r:embed="rId4"/>
                <a:stretch>
                  <a:fillRect l="-861" b="-16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lede 10">
            <a:extLst>
              <a:ext uri="{FF2B5EF4-FFF2-40B4-BE49-F238E27FC236}">
                <a16:creationId xmlns:a16="http://schemas.microsoft.com/office/drawing/2014/main" id="{2EC0BC35-6D7B-403A-0874-C79AF68A3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73" y="1753688"/>
            <a:ext cx="3855651" cy="11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91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binde det hele sammen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75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eksempel på hvordan man kan bruge koncepterne fra i dag sammen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hvor nemt det er at gå fra at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at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en ægte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man bygger det rigtigt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083464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Spørgsmål?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E4947F20-D627-4407-856D-2C405B23C625}"/>
              </a:ext>
            </a:extLst>
          </p:cNvPr>
          <p:cNvSpPr txBox="1"/>
          <p:nvPr/>
        </p:nvSpPr>
        <p:spPr>
          <a:xfrm>
            <a:off x="1331089" y="4525701"/>
            <a:ext cx="414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anders_bensen@hotmail.com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9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anderledes paradigmer end imperativt og objektorienteret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hvordan computere kan kommunikere igennem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internettets rygrad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Gemme data &amp; kommunikere med SQL databaser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værktøjer nok til at bygge moderne programmer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små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lidt liveprogrammering fra undertegnet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963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anderledes paradigmer end imperativt og objektorienteret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hvordan computere kan kommunikere igennem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internettets rygrad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Gemme data &amp; kommunikere med SQL databaser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værktøjer nok til at bygge moderne programmer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små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lidt liveprogrammering fra undertegnet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DF1F2C8-CA22-3133-B8F4-2FEB66985E19}"/>
              </a:ext>
            </a:extLst>
          </p:cNvPr>
          <p:cNvSpPr/>
          <p:nvPr/>
        </p:nvSpPr>
        <p:spPr>
          <a:xfrm>
            <a:off x="1097280" y="5652025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6EDEE71-3B17-8D1D-8218-39D4417AEF98}"/>
              </a:ext>
            </a:extLst>
          </p:cNvPr>
          <p:cNvCxnSpPr>
            <a:cxnSpLocks/>
          </p:cNvCxnSpPr>
          <p:nvPr/>
        </p:nvCxnSpPr>
        <p:spPr>
          <a:xfrm flipV="1">
            <a:off x="3923930" y="5875010"/>
            <a:ext cx="496851" cy="5534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F7EBA1B6-5F7B-1792-7865-DFA465E8BE0A}"/>
              </a:ext>
            </a:extLst>
          </p:cNvPr>
          <p:cNvSpPr txBox="1"/>
          <p:nvPr/>
        </p:nvSpPr>
        <p:spPr>
          <a:xfrm>
            <a:off x="4492813" y="5632147"/>
            <a:ext cx="296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Meget af tiden går her</a:t>
            </a:r>
          </a:p>
        </p:txBody>
      </p:sp>
    </p:spTree>
    <p:extLst>
      <p:ext uri="{BB962C8B-B14F-4D97-AF65-F5344CB8AC3E}">
        <p14:creationId xmlns:p14="http://schemas.microsoft.com/office/powerpoint/2010/main" val="135356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online format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309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Forelæsningerne bliver mig der taler i zoom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Bare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unmute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jer og tal løs hvis der er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spørgmsål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dag er der mere teori end ved Python 1 &amp; 2 (Grundet sværere emner)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Jeg starter med at forklare teorien, og viser den så anvendt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opgaverne bliver I smidt ud i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breakout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endParaRPr lang="da-DK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I har ca. 30 minutter til at løse dem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Jens, Loc og jeg hopper rundt og hjælper i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breakout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endParaRPr lang="da-DK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”Ræk hånden op” hvis i sidder fast! Så kommer vi (prøver i hvert fald)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er selvfølgelig ikke tvunget til at tale med de andre, men det plejer at hjælpe!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900" b="1" u="sng" dirty="0">
                <a:solidFill>
                  <a:srgbClr val="FF0000"/>
                </a:solidFill>
              </a:rPr>
              <a:t>LINK TIL SLIDES HER</a:t>
            </a:r>
          </a:p>
          <a:p>
            <a:pPr>
              <a:lnSpc>
                <a:spcPct val="150000"/>
              </a:lnSpc>
            </a:pPr>
            <a:endParaRPr lang="da-DK" sz="1900" b="1" u="sng" dirty="0"/>
          </a:p>
          <a:p>
            <a:pPr>
              <a:lnSpc>
                <a:spcPct val="150000"/>
              </a:lnSpc>
            </a:pPr>
            <a:endParaRPr lang="da-DK" sz="1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2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72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IDE’en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bruger i dag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generelt virkelig god!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i kan programmere i lige den IDE i vil, jeg er bare bedst til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02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recap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80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Hurtigt live eksempel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Variabler, funktioner,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metoder, klasser, eksekvering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1644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</p:txBody>
      </p:sp>
    </p:spTree>
    <p:extLst>
      <p:ext uri="{BB962C8B-B14F-4D97-AF65-F5344CB8AC3E}">
        <p14:creationId xmlns:p14="http://schemas.microsoft.com/office/powerpoint/2010/main" val="221312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først,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liste tricks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4243920-1A2C-7B89-80B7-65DA3B397F20}"/>
              </a:ext>
            </a:extLst>
          </p:cNvPr>
          <p:cNvSpPr txBox="1"/>
          <p:nvPr/>
        </p:nvSpPr>
        <p:spPr>
          <a:xfrm>
            <a:off x="989400" y="1899822"/>
            <a:ext cx="10213200" cy="217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er et ret unikt sprog når det kommer til liste operationer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hedder ”list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”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eller deler, listen 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ret praktisk når man arbejder med data (eller 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lad os kigge på nogle af dem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79562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840E471-3831-0484-559D-64404B4B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6900"/>
            <a:ext cx="4998720" cy="43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83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840E471-3831-0484-559D-64404B4B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6900"/>
            <a:ext cx="4998720" cy="436430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2F195F64-14B3-3E3A-9000-AF6067C985DB}"/>
              </a:ext>
            </a:extLst>
          </p:cNvPr>
          <p:cNvSpPr txBox="1"/>
          <p:nvPr/>
        </p:nvSpPr>
        <p:spPr>
          <a:xfrm>
            <a:off x="6026764" y="1832610"/>
            <a:ext cx="4998720" cy="107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kan se på lister som slices [</a:t>
            </a:r>
            <a:r>
              <a:rPr lang="da-DK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a-DK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a-DK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vi går fra et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et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og bevæger os i størrelsen </a:t>
            </a:r>
            <a:r>
              <a:rPr lang="da-DK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a-DK" sz="1400" b="1" i="1" dirty="0"/>
          </a:p>
        </p:txBody>
      </p:sp>
    </p:spTree>
    <p:extLst>
      <p:ext uri="{BB962C8B-B14F-4D97-AF65-F5344CB8AC3E}">
        <p14:creationId xmlns:p14="http://schemas.microsoft.com/office/powerpoint/2010/main" val="52229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mig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Anders Bensen Ottsen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Diplomingeniør i Softwareteknologi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Computer Science &amp;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Danmarks Tekniske Universitet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Skriver pt. speciale i AI og ansigtsgenkendelse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ved Weel &amp; Sandvig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undervist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kurser for IDA 8+ gange efterhånden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27356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Programmerings paradigmer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01851"/>
            <a:ext cx="10213200" cy="4618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metode, eller en måde at tænke på, til at løse et givet 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Forskellige paradigmer kan løse det samme problem på forskellige måder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Nogle sprog har ”kun” et paradigme, imens mange mere sprog moderne har flere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f.eks.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Imperativt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Koden kører i faste sekvenser (skridt for skridt nedad)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Objektorienteret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modellerer koden i klasser og objekter som bruger hinanden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opdeler vores kode i funktioner der passer til problemet</a:t>
            </a: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39972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06069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vi kender den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C6D9D0-E702-AD5F-DFA2-131890959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14"/>
          <a:stretch/>
        </p:blipFill>
        <p:spPr>
          <a:xfrm>
            <a:off x="6609735" y="1899822"/>
            <a:ext cx="3022600" cy="990335"/>
          </a:xfrm>
          <a:prstGeom prst="rect">
            <a:avLst/>
          </a:prstGeom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D08A2053-1E96-B3ED-2CFE-F7D0AA3CC306}"/>
              </a:ext>
            </a:extLst>
          </p:cNvPr>
          <p:cNvCxnSpPr>
            <a:cxnSpLocks/>
          </p:cNvCxnSpPr>
          <p:nvPr/>
        </p:nvCxnSpPr>
        <p:spPr>
          <a:xfrm flipV="1">
            <a:off x="3159579" y="2286000"/>
            <a:ext cx="353513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70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34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vi kender 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Med ”lambda statements”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C6D9D0-E702-AD5F-DFA2-13189095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35" y="1899822"/>
            <a:ext cx="3022600" cy="1905000"/>
          </a:xfrm>
          <a:prstGeom prst="rect">
            <a:avLst/>
          </a:prstGeom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E769DD23-A24B-69B9-8AEB-1C006A5A0AE0}"/>
              </a:ext>
            </a:extLst>
          </p:cNvPr>
          <p:cNvCxnSpPr>
            <a:cxnSpLocks/>
          </p:cNvCxnSpPr>
          <p:nvPr/>
        </p:nvCxnSpPr>
        <p:spPr>
          <a:xfrm flipV="1">
            <a:off x="3159579" y="2286000"/>
            <a:ext cx="353513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9CC09102-9973-B780-8FBF-B2C5E7FE4C5C}"/>
              </a:ext>
            </a:extLst>
          </p:cNvPr>
          <p:cNvCxnSpPr>
            <a:cxnSpLocks/>
          </p:cNvCxnSpPr>
          <p:nvPr/>
        </p:nvCxnSpPr>
        <p:spPr>
          <a:xfrm>
            <a:off x="3814698" y="3106326"/>
            <a:ext cx="2880016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63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Funktioner &amp; lambda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58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En metode til at tage et tal i 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vi kender 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Med ”lambda statements”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er funktioner der ikke behøver at have et navn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Her til højre har den, men vi får 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Kan skrives på en linje, og bliver ofte bare givet som et argument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C6D9D0-E702-AD5F-DFA2-13189095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35" y="1899822"/>
            <a:ext cx="3022600" cy="1905000"/>
          </a:xfrm>
          <a:prstGeom prst="rect">
            <a:avLst/>
          </a:prstGeom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E769DD23-A24B-69B9-8AEB-1C006A5A0AE0}"/>
              </a:ext>
            </a:extLst>
          </p:cNvPr>
          <p:cNvCxnSpPr>
            <a:cxnSpLocks/>
          </p:cNvCxnSpPr>
          <p:nvPr/>
        </p:nvCxnSpPr>
        <p:spPr>
          <a:xfrm flipV="1">
            <a:off x="3159579" y="2286000"/>
            <a:ext cx="353513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9CC09102-9973-B780-8FBF-B2C5E7FE4C5C}"/>
              </a:ext>
            </a:extLst>
          </p:cNvPr>
          <p:cNvCxnSpPr>
            <a:cxnSpLocks/>
          </p:cNvCxnSpPr>
          <p:nvPr/>
        </p:nvCxnSpPr>
        <p:spPr>
          <a:xfrm>
            <a:off x="3814698" y="3106326"/>
            <a:ext cx="2880016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60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8399989-DAB6-B018-C5F8-84B05FAD5729}"/>
              </a:ext>
            </a:extLst>
          </p:cNvPr>
          <p:cNvSpPr txBox="1"/>
          <p:nvPr/>
        </p:nvSpPr>
        <p:spPr>
          <a:xfrm>
            <a:off x="989400" y="1899822"/>
            <a:ext cx="10213200" cy="226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specifik metode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man ofte bruger i funktionel programmering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Tager to argumenter: 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Bruges som regel til at ”mappe” sin data over i et andet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f.eks. at tage alle tal i en liste i anden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2507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ED990D36-C44D-F39E-5A82-225AACD08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55"/>
          <a:stretch/>
        </p:blipFill>
        <p:spPr>
          <a:xfrm>
            <a:off x="1097280" y="1824264"/>
            <a:ext cx="6642463" cy="2143579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32D34CA8-EE10-950A-00BB-45EC5E3359CC}"/>
              </a:ext>
            </a:extLst>
          </p:cNvPr>
          <p:cNvSpPr txBox="1"/>
          <p:nvPr/>
        </p:nvSpPr>
        <p:spPr>
          <a:xfrm>
            <a:off x="7170882" y="1856016"/>
            <a:ext cx="4602018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anvender den givne funktion på hvert element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returnerer et objekt, men her putter man bare list() rundt om</a:t>
            </a:r>
          </a:p>
        </p:txBody>
      </p:sp>
    </p:spTree>
    <p:extLst>
      <p:ext uri="{BB962C8B-B14F-4D97-AF65-F5344CB8AC3E}">
        <p14:creationId xmlns:p14="http://schemas.microsoft.com/office/powerpoint/2010/main" val="2588517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D2E548E3-23E2-800A-0FD6-2DCA7911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8" y="1819000"/>
            <a:ext cx="6705324" cy="43205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F1F34EC-569C-0D4F-AA93-84D30B2AB487}"/>
              </a:ext>
            </a:extLst>
          </p:cNvPr>
          <p:cNvSpPr txBox="1"/>
          <p:nvPr/>
        </p:nvSpPr>
        <p:spPr>
          <a:xfrm>
            <a:off x="7170883" y="1856016"/>
            <a:ext cx="4553032" cy="232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</a:t>
            </a:r>
            <a:r>
              <a:rPr lang="da-D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anvender den givne funktion på hvert element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returnerer et objekt, men her putter man bare list() rundt 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her kan man se hvorfor lambda kan være smart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funktionel programmering giver man ofte bare funktioner med som argument</a:t>
            </a:r>
          </a:p>
        </p:txBody>
      </p:sp>
    </p:spTree>
    <p:extLst>
      <p:ext uri="{BB962C8B-B14F-4D97-AF65-F5344CB8AC3E}">
        <p14:creationId xmlns:p14="http://schemas.microsoft.com/office/powerpoint/2010/main" val="213332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8399989-DAB6-B018-C5F8-84B05FAD5729}"/>
              </a:ext>
            </a:extLst>
          </p:cNvPr>
          <p:cNvSpPr txBox="1"/>
          <p:nvPr/>
        </p:nvSpPr>
        <p:spPr>
          <a:xfrm>
            <a:off x="989400" y="1899822"/>
            <a:ext cx="10213200" cy="323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Endnu en ”funktionel programmering” metode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Bruges til at ”filtrere” data væk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stedet for at ”mappe” det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Tager også en funktion og liste som argument: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filter(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list)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3551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1E6DC62-BE49-2253-D3DC-8622B5BD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06"/>
          <a:stretch/>
        </p:blipFill>
        <p:spPr>
          <a:xfrm>
            <a:off x="1097280" y="1830615"/>
            <a:ext cx="6175405" cy="189230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029ED097-9849-12AF-77BD-FC2256BFA02F}"/>
              </a:ext>
            </a:extLst>
          </p:cNvPr>
          <p:cNvSpPr txBox="1"/>
          <p:nvPr/>
        </p:nvSpPr>
        <p:spPr>
          <a:xfrm>
            <a:off x="7170882" y="1856016"/>
            <a:ext cx="4602018" cy="134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filter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gemmer et element på en betingelse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Altså hvis noget er sandt (true)!</a:t>
            </a:r>
          </a:p>
          <a:p>
            <a:pPr>
              <a:lnSpc>
                <a:spcPct val="150000"/>
              </a:lnSpc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9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Jens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Jens Kristian Vitus Bering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BSc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 Software Engineering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Software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udvikler ved Bankdata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han programmerer finans software 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78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9F7AA06-4AAC-035E-1340-53F06555B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0614"/>
            <a:ext cx="6175405" cy="3639457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9A2211E1-3F44-8C54-0994-E2719F2FEF4D}"/>
              </a:ext>
            </a:extLst>
          </p:cNvPr>
          <p:cNvSpPr txBox="1"/>
          <p:nvPr/>
        </p:nvSpPr>
        <p:spPr>
          <a:xfrm>
            <a:off x="7170882" y="1856016"/>
            <a:ext cx="4602018" cy="134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filter løber igennem hvert element i en liste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gemmer et element på en betingelse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Altså hvis noget er sandt (true)!</a:t>
            </a:r>
          </a:p>
          <a:p>
            <a:pPr>
              <a:lnSpc>
                <a:spcPct val="150000"/>
              </a:lnSpc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1 (20-30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4612"/>
            <a:ext cx="10058400" cy="431199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Betragt listen</a:t>
            </a:r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one_hundred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_numbers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list(range(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  <a:b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Brug </a:t>
            </a:r>
            <a:r>
              <a:rPr lang="da-DK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til at få hver syvende tal mellem </a:t>
            </a:r>
            <a:r>
              <a:rPr lang="da-DK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og 80. </a:t>
            </a:r>
            <a:endParaRPr lang="da-DK" sz="1800" b="1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give: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27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34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41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48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55, 62, 69, 76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da-DK" sz="1200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Betragt listen</a:t>
            </a:r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celsius_degrees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Brug </a:t>
            </a:r>
            <a:r>
              <a:rPr lang="da-DK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metoden og en lambda funktion til at regne hver celsius grad om til fahrenheit. </a:t>
            </a:r>
            <a:endParaRPr lang="da-DK" sz="1800" b="1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returnere: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68.0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60.8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66.2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71.6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64.4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dirty="0">
                <a:solidFill>
                  <a:srgbClr val="098658"/>
                </a:solidFill>
                <a:latin typeface="Menlo" panose="020B0609030804020204" pitchFamily="49" charset="0"/>
              </a:rPr>
              <a:t>86.0</a:t>
            </a:r>
            <a:r>
              <a:rPr lang="da-DK" sz="1200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Formlen er: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celsius_to_fahrenheit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(1.8 *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celsius_degrees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+ 32</a:t>
            </a:r>
            <a:endParaRPr lang="da-DK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Betragt listen</a:t>
            </a:r>
            <a:r>
              <a:rPr lang="da-DK" b="1" dirty="0">
                <a:solidFill>
                  <a:schemeClr val="tx1"/>
                </a:solidFill>
              </a:rPr>
              <a:t>: 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name_list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'Loc'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'Anders'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'Jens'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'Henriette'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'Hans Erik'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'Andrea’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Brug filter metoden og en lambda funktion til at få fat i de navne som er mindre end 4 bogstaver langt ELLER hvis sidste </a:t>
            </a:r>
            <a:r>
              <a:rPr lang="da-DK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bogstave</a:t>
            </a: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er s i navnet. </a:t>
            </a:r>
            <a:endParaRPr lang="da-DK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returnere: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'Loc'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'Anders'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'Jens’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da-DK" sz="1600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Hints: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 kan få længden af en streng som man kan med en liste.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 kan også få det sidste element i en streng so</a:t>
            </a: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man kan med en liste. </a:t>
            </a:r>
            <a:endParaRPr lang="da-DK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da-DK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(Ekstra) Betragt listen</a:t>
            </a:r>
            <a:r>
              <a:rPr lang="da-DK" b="1" dirty="0">
                <a:solidFill>
                  <a:schemeClr val="tx1"/>
                </a:solidFill>
              </a:rPr>
              <a:t>: </a:t>
            </a:r>
            <a:r>
              <a:rPr lang="da-DK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noisy_strings</a:t>
            </a:r>
            <a: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..,,##.%"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"?bad##.%,."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"is,,.,#%."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"!not%.,,,,"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powerful</a:t>
            </a:r>
            <a:r>
              <a:rPr lang="da-DK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##,,..,,"</a:t>
            </a:r>
            <a:r>
              <a:rPr lang="da-DK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da-DK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Brug først </a:t>
            </a:r>
            <a:r>
              <a:rPr lang="da-DK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metoden til at fjerne alt støjen (.,%#) der er efter hver streng. Brug herefter filter metoden til at fjerne en hver streng som ikke starter med ”!” og ikke starter med ”?”.</a:t>
            </a:r>
            <a:endParaRPr lang="da-DK" sz="2000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skulle gerne give: 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da-DK" sz="1100" dirty="0">
                <a:solidFill>
                  <a:srgbClr val="A31515"/>
                </a:solidFill>
                <a:latin typeface="Menlo" panose="020B0609030804020204" pitchFamily="49" charset="0"/>
              </a:rPr>
              <a:t>”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"is"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1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powerful</a:t>
            </a:r>
            <a:r>
              <a:rPr lang="da-DK" sz="11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Hints: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a-DK" sz="13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hej!."</a:t>
            </a:r>
            <a:r>
              <a:rPr lang="da-DK" sz="13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.strip</a:t>
            </a:r>
            <a:r>
              <a:rPr lang="da-DK" sz="13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a-DK" sz="1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"!."</a:t>
            </a:r>
            <a:r>
              <a:rPr lang="da-DK" sz="13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returnerer  </a:t>
            </a:r>
            <a:r>
              <a:rPr lang="da-DK" sz="1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"hej”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 kan også få første element i en streng med [0]</a:t>
            </a:r>
            <a:endParaRPr lang="da-DK" sz="23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385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&amp; DATABASER</a:t>
            </a:r>
          </a:p>
        </p:txBody>
      </p:sp>
    </p:spTree>
    <p:extLst>
      <p:ext uri="{BB962C8B-B14F-4D97-AF65-F5344CB8AC3E}">
        <p14:creationId xmlns:p14="http://schemas.microsoft.com/office/powerpoint/2010/main" val="684942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Databaser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database er et slags system der gemmer større mængder data/information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Herefter kan man så hente/tilføje/ændre i denne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i virkeligheden er en database bare endnu et program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det ene formål at stå for den gemte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Når man bygger software vil der næsten altid være en database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dedikeret ”server”/computer hvor vores database er, f.eks. I cloud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snakker vores system så med den her computer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1026" name="Picture 2" descr="Database Icon Illustration Stock Illustration - Download Image Now -  Database, Icon, White Background - iStock">
            <a:extLst>
              <a:ext uri="{FF2B5EF4-FFF2-40B4-BE49-F238E27FC236}">
                <a16:creationId xmlns:a16="http://schemas.microsoft.com/office/drawing/2014/main" id="{78DC078A-6A71-F782-3C74-63AACBE8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88400" y="2446867"/>
            <a:ext cx="26416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10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Management System (RDBMS)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specifik slags database baseret på den ”relationelle model”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Opfundet af datalogen Edgar F.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Codd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~ 1970 hos IBM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Ideen er lidt som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det er bare tabeller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tabellerne kan have en relation til hinanden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9984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38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52423"/>
            <a:ext cx="102132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 </a:t>
            </a:r>
          </a:p>
        </p:txBody>
      </p:sp>
    </p:spTree>
    <p:extLst>
      <p:ext uri="{BB962C8B-B14F-4D97-AF65-F5344CB8AC3E}">
        <p14:creationId xmlns:p14="http://schemas.microsoft.com/office/powerpoint/2010/main" val="1707421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43956"/>
            <a:ext cx="10213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</a:t>
            </a:r>
            <a:r>
              <a:rPr lang="da-DK" dirty="0" err="1"/>
              <a:t>table</a:t>
            </a:r>
            <a:r>
              <a:rPr lang="da-DK" dirty="0"/>
              <a:t> består af kolonner med en type (F.eks. Strenge, </a:t>
            </a:r>
            <a:r>
              <a:rPr lang="da-DK" dirty="0" err="1"/>
              <a:t>ints</a:t>
            </a:r>
            <a:r>
              <a:rPr lang="da-DK" dirty="0"/>
              <a:t>, doubles)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31374482-D5EE-60CA-6D94-6AE1B82B8FD2}"/>
              </a:ext>
            </a:extLst>
          </p:cNvPr>
          <p:cNvSpPr/>
          <p:nvPr/>
        </p:nvSpPr>
        <p:spPr>
          <a:xfrm>
            <a:off x="6739467" y="1921933"/>
            <a:ext cx="1344287" cy="1608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407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52423"/>
            <a:ext cx="102132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</a:t>
            </a:r>
            <a:r>
              <a:rPr lang="da-DK" dirty="0" err="1"/>
              <a:t>table</a:t>
            </a:r>
            <a:r>
              <a:rPr lang="da-DK" dirty="0"/>
              <a:t> består af kolonner med en type (F.eks. Strenge, </a:t>
            </a:r>
            <a:r>
              <a:rPr lang="da-DK" dirty="0" err="1"/>
              <a:t>ints</a:t>
            </a:r>
            <a:r>
              <a:rPr lang="da-DK" dirty="0"/>
              <a:t>, doubles)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rækker som er den reelle data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31374482-D5EE-60CA-6D94-6AE1B82B8FD2}"/>
              </a:ext>
            </a:extLst>
          </p:cNvPr>
          <p:cNvSpPr/>
          <p:nvPr/>
        </p:nvSpPr>
        <p:spPr>
          <a:xfrm>
            <a:off x="1191729" y="3098800"/>
            <a:ext cx="6892025" cy="431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410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36E2BDA-4618-AE3D-529D-CBA2840F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0" y="1921933"/>
            <a:ext cx="6892025" cy="1608665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4485453-8AA2-E67B-10F2-B9D728CA5103}"/>
              </a:ext>
            </a:extLst>
          </p:cNvPr>
          <p:cNvSpPr txBox="1"/>
          <p:nvPr/>
        </p:nvSpPr>
        <p:spPr>
          <a:xfrm>
            <a:off x="1191730" y="3652423"/>
            <a:ext cx="102132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Ovenstående kalder man et ”</a:t>
            </a:r>
            <a:r>
              <a:rPr lang="da-DK" dirty="0" err="1"/>
              <a:t>Table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</a:t>
            </a:r>
            <a:r>
              <a:rPr lang="da-DK" dirty="0" err="1"/>
              <a:t>table</a:t>
            </a:r>
            <a:r>
              <a:rPr lang="da-DK" dirty="0"/>
              <a:t> hedder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består af 4 kolonner: Id, </a:t>
            </a:r>
            <a:r>
              <a:rPr lang="da-DK" dirty="0" err="1"/>
              <a:t>Name</a:t>
            </a:r>
            <a:r>
              <a:rPr lang="da-DK" dirty="0"/>
              <a:t>, Address, Country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</a:t>
            </a:r>
            <a:r>
              <a:rPr lang="da-DK" dirty="0" err="1"/>
              <a:t>table</a:t>
            </a:r>
            <a:r>
              <a:rPr lang="da-DK" dirty="0"/>
              <a:t> består af kolonner med en type (F.eks. Strenge, </a:t>
            </a:r>
            <a:r>
              <a:rPr lang="da-DK" dirty="0" err="1"/>
              <a:t>ints</a:t>
            </a:r>
            <a:r>
              <a:rPr lang="da-DK" dirty="0"/>
              <a:t>, doubles)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rækker som er den reelle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Har altid noget til at kendetegne en specifik række (</a:t>
            </a:r>
            <a:r>
              <a:rPr lang="da-DK" dirty="0" err="1"/>
              <a:t>Primary</a:t>
            </a:r>
            <a:r>
              <a:rPr lang="da-DK" dirty="0"/>
              <a:t> Key)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31374482-D5EE-60CA-6D94-6AE1B82B8FD2}"/>
              </a:ext>
            </a:extLst>
          </p:cNvPr>
          <p:cNvSpPr/>
          <p:nvPr/>
        </p:nvSpPr>
        <p:spPr>
          <a:xfrm>
            <a:off x="1191730" y="3098800"/>
            <a:ext cx="569338" cy="431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233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Loc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 Hoang Thanh Nguyen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Diplomingeniør i Softwareteknologi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Software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ved Weel &amp; Sandvig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han laver infrastruktur &amp; udvikler software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915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over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7C0313E-F8E5-4B9B-24A5-5B243B8F3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3" y="1917700"/>
            <a:ext cx="3297490" cy="2027767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8A463D0A-F8ED-88EE-D03F-08C0E3D94D8C}"/>
              </a:ext>
            </a:extLst>
          </p:cNvPr>
          <p:cNvSpPr txBox="1"/>
          <p:nvPr/>
        </p:nvSpPr>
        <p:spPr>
          <a:xfrm>
            <a:off x="1210733" y="3945467"/>
            <a:ext cx="102132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Typen af diagram hedder et </a:t>
            </a:r>
            <a:r>
              <a:rPr lang="da-DK" dirty="0" err="1"/>
              <a:t>Entity</a:t>
            </a:r>
            <a:r>
              <a:rPr lang="da-DK" dirty="0"/>
              <a:t>-Relation (ER) diagram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bliver ofte brugt til at beskrive databaser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Men vi har endnu ingen relationer!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F.eks. Producerer et bryggeri jo nogle øl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Den her relation kan vi lave med RBDMS</a:t>
            </a:r>
          </a:p>
        </p:txBody>
      </p:sp>
    </p:spTree>
    <p:extLst>
      <p:ext uri="{BB962C8B-B14F-4D97-AF65-F5344CB8AC3E}">
        <p14:creationId xmlns:p14="http://schemas.microsoft.com/office/powerpoint/2010/main" val="3738180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Beer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CE0E896-D66E-32C1-8598-1AC19E8F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9" y="1790698"/>
            <a:ext cx="7632702" cy="234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Beer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CE0E896-D66E-32C1-8598-1AC19E8F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9" y="1790698"/>
            <a:ext cx="7632702" cy="234120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5E18790A-3F61-082F-24D5-18FB2BDC88F9}"/>
              </a:ext>
            </a:extLst>
          </p:cNvPr>
          <p:cNvSpPr txBox="1"/>
          <p:nvPr/>
        </p:nvSpPr>
        <p:spPr>
          <a:xfrm>
            <a:off x="1210733" y="3945467"/>
            <a:ext cx="102132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et bryggeri brygger/producerer øl</a:t>
            </a:r>
          </a:p>
        </p:txBody>
      </p:sp>
    </p:spTree>
    <p:extLst>
      <p:ext uri="{BB962C8B-B14F-4D97-AF65-F5344CB8AC3E}">
        <p14:creationId xmlns:p14="http://schemas.microsoft.com/office/powerpoint/2010/main" val="3989670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RBDMS - Beer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2111F54F-93F7-1088-3191-2DB73BDC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84" y="1892300"/>
            <a:ext cx="5880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32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RBDMS - Beer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2111F54F-93F7-1088-3191-2DB73BDC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84" y="1892300"/>
            <a:ext cx="5880100" cy="39878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3C974FDC-F187-158A-D5C1-CDB76BA8FB2C}"/>
              </a:ext>
            </a:extLst>
          </p:cNvPr>
          <p:cNvSpPr/>
          <p:nvPr/>
        </p:nvSpPr>
        <p:spPr>
          <a:xfrm>
            <a:off x="6002867" y="1892300"/>
            <a:ext cx="1068917" cy="398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2604A7B-1966-ABAB-7228-B5CF3840A8FD}"/>
              </a:ext>
            </a:extLst>
          </p:cNvPr>
          <p:cNvSpPr txBox="1"/>
          <p:nvPr/>
        </p:nvSpPr>
        <p:spPr>
          <a:xfrm>
            <a:off x="7211530" y="1892300"/>
            <a:ext cx="406607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her er ”relationen” til bryggeriet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Hver øl har også id’et til sit </a:t>
            </a:r>
            <a:r>
              <a:rPr lang="da-DK" dirty="0" err="1"/>
              <a:t>brewery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Kaldes en ”</a:t>
            </a:r>
            <a:r>
              <a:rPr lang="da-DK" dirty="0" err="1"/>
              <a:t>Foreign</a:t>
            </a:r>
            <a:r>
              <a:rPr lang="da-DK" dirty="0"/>
              <a:t> Key”</a:t>
            </a:r>
          </a:p>
        </p:txBody>
      </p:sp>
    </p:spTree>
    <p:extLst>
      <p:ext uri="{BB962C8B-B14F-4D97-AF65-F5344CB8AC3E}">
        <p14:creationId xmlns:p14="http://schemas.microsoft.com/office/powerpoint/2010/main" val="1631647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programmeringssprog man bruger til at skabe RDBMS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kommunikere 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Opfundet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~ </a:t>
            </a:r>
            <a:r>
              <a:rPr lang="da-DK" dirty="0"/>
              <a:t>1974 af Donald B. </a:t>
            </a:r>
            <a:r>
              <a:rPr lang="da-DK" dirty="0" err="1"/>
              <a:t>Chamberlin</a:t>
            </a:r>
            <a:r>
              <a:rPr lang="da-DK" dirty="0"/>
              <a:t> &amp; Raymond F. </a:t>
            </a:r>
            <a:r>
              <a:rPr lang="da-DK" dirty="0" err="1"/>
              <a:t>Boyce</a:t>
            </a:r>
            <a:r>
              <a:rPr lang="da-DK" dirty="0"/>
              <a:t>, også ved IBM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SQL skriver man ”</a:t>
            </a:r>
            <a:r>
              <a:rPr lang="da-DK" dirty="0" err="1"/>
              <a:t>Queries</a:t>
            </a:r>
            <a:r>
              <a:rPr lang="da-DK" dirty="0"/>
              <a:t>”/Forespørgsler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Man spørger altså databasen om noget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meget specifikt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Der findes forskellige SQL sprog, f.eks. </a:t>
            </a:r>
            <a:r>
              <a:rPr lang="da-DK" dirty="0" err="1"/>
              <a:t>PostgreSQL</a:t>
            </a:r>
            <a:r>
              <a:rPr lang="da-DK" dirty="0"/>
              <a:t>, MySQL osv.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 er dog alle sammen ekstremt ens, kan man et - kan man alle</a:t>
            </a:r>
          </a:p>
        </p:txBody>
      </p:sp>
    </p:spTree>
    <p:extLst>
      <p:ext uri="{BB962C8B-B14F-4D97-AF65-F5344CB8AC3E}">
        <p14:creationId xmlns:p14="http://schemas.microsoft.com/office/powerpoint/2010/main" val="630452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Datatyper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INTEGER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Autoincrement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den vi bruger til id! En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 selv gør sig større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BIGINT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 største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kan også være mindre f.eks.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tinyint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Double/Kommatal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mange flere…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https://www.w3schools.com/sql/sql_datatypes.asp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19291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36A378B-B98F-53D6-492F-CA4A8C0D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" y="1805517"/>
            <a:ext cx="2743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21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36A378B-B98F-53D6-492F-CA4A8C0D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" y="1805517"/>
            <a:ext cx="2743200" cy="1485900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9E4CCC90-36E2-8E5E-1B06-1840C1F80410}"/>
              </a:ext>
            </a:extLst>
          </p:cNvPr>
          <p:cNvSpPr txBox="1"/>
          <p:nvPr/>
        </p:nvSpPr>
        <p:spPr>
          <a:xfrm>
            <a:off x="1097280" y="3196564"/>
            <a:ext cx="10213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vi laver et </a:t>
            </a:r>
            <a:r>
              <a:rPr lang="da-DK" dirty="0" err="1"/>
              <a:t>table</a:t>
            </a:r>
            <a:r>
              <a:rPr lang="da-DK" dirty="0"/>
              <a:t> ”</a:t>
            </a:r>
            <a:r>
              <a:rPr lang="da-DK" dirty="0" err="1"/>
              <a:t>brewery</a:t>
            </a:r>
            <a:r>
              <a:rPr lang="da-DK" dirty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Den har 4 attributter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3 </a:t>
            </a:r>
            <a:r>
              <a:rPr lang="da-DK" dirty="0" err="1"/>
              <a:t>strings</a:t>
            </a:r>
            <a:r>
              <a:rPr lang="da-DK" dirty="0"/>
              <a:t> af længde MAX 256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serial</a:t>
            </a:r>
            <a:r>
              <a:rPr lang="da-DK" dirty="0"/>
              <a:t> (som er vores ”</a:t>
            </a:r>
            <a:r>
              <a:rPr lang="da-DK" dirty="0" err="1"/>
              <a:t>Primary</a:t>
            </a:r>
            <a:r>
              <a:rPr lang="da-DK" dirty="0"/>
              <a:t> Key”)</a:t>
            </a:r>
          </a:p>
        </p:txBody>
      </p:sp>
    </p:spTree>
    <p:extLst>
      <p:ext uri="{BB962C8B-B14F-4D97-AF65-F5344CB8AC3E}">
        <p14:creationId xmlns:p14="http://schemas.microsoft.com/office/powerpoint/2010/main" val="166965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-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08511090-A9C2-F5F3-B77B-117FEEDAE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6" y="1858433"/>
            <a:ext cx="4889500" cy="195580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77329F2-53D6-F998-4E2B-ED8B1204050A}"/>
              </a:ext>
            </a:extLst>
          </p:cNvPr>
          <p:cNvSpPr txBox="1"/>
          <p:nvPr/>
        </p:nvSpPr>
        <p:spPr>
          <a:xfrm>
            <a:off x="1080346" y="3738431"/>
            <a:ext cx="102132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vi laver et </a:t>
            </a:r>
            <a:r>
              <a:rPr lang="da-DK" dirty="0" err="1"/>
              <a:t>table</a:t>
            </a:r>
            <a:r>
              <a:rPr lang="da-DK" dirty="0"/>
              <a:t> ”</a:t>
            </a:r>
            <a:r>
              <a:rPr lang="da-DK" dirty="0" err="1"/>
              <a:t>beer</a:t>
            </a:r>
            <a:r>
              <a:rPr lang="da-DK" dirty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Den har 5 attributter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2 </a:t>
            </a:r>
            <a:r>
              <a:rPr lang="da-DK" dirty="0" err="1"/>
              <a:t>strings</a:t>
            </a:r>
            <a:r>
              <a:rPr lang="da-DK" dirty="0"/>
              <a:t> af længde MAX 256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serial</a:t>
            </a:r>
            <a:r>
              <a:rPr lang="da-DK" dirty="0"/>
              <a:t> (som er vores ”</a:t>
            </a:r>
            <a:r>
              <a:rPr lang="da-DK" dirty="0" err="1"/>
              <a:t>Primary</a:t>
            </a:r>
            <a:r>
              <a:rPr lang="da-DK" dirty="0"/>
              <a:t> Key”)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float</a:t>
            </a:r>
            <a:r>
              <a:rPr lang="da-DK" dirty="0"/>
              <a:t> (med 4 decimaler) som er alkohol procent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1 </a:t>
            </a:r>
            <a:r>
              <a:rPr lang="da-DK" dirty="0" err="1"/>
              <a:t>integer</a:t>
            </a:r>
            <a:r>
              <a:rPr lang="da-DK" dirty="0"/>
              <a:t>, som er referencen til </a:t>
            </a:r>
            <a:r>
              <a:rPr lang="da-DK" dirty="0" err="1"/>
              <a:t>Brewery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694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32836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 række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70531BF-6C21-1A66-2920-517CBA09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595"/>
            <a:ext cx="53467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2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 række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70531BF-6C21-1A66-2920-517CBA09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595"/>
            <a:ext cx="5346700" cy="58420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2FC1AC7D-527C-9633-533B-A45F389577F2}"/>
              </a:ext>
            </a:extLst>
          </p:cNvPr>
          <p:cNvSpPr txBox="1"/>
          <p:nvPr/>
        </p:nvSpPr>
        <p:spPr>
          <a:xfrm>
            <a:off x="1097280" y="2437328"/>
            <a:ext cx="10213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Vi indsætter data i </a:t>
            </a:r>
            <a:r>
              <a:rPr lang="da-DK" dirty="0" err="1"/>
              <a:t>brewery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kolonnerne (</a:t>
            </a:r>
            <a:r>
              <a:rPr lang="da-DK" dirty="0" err="1"/>
              <a:t>name</a:t>
            </a:r>
            <a:r>
              <a:rPr lang="da-DK" dirty="0"/>
              <a:t>, </a:t>
            </a:r>
            <a:r>
              <a:rPr lang="da-DK" dirty="0" err="1"/>
              <a:t>address</a:t>
            </a:r>
            <a:r>
              <a:rPr lang="da-DK" dirty="0"/>
              <a:t>, country)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Ikke i id! Da det er </a:t>
            </a:r>
            <a:r>
              <a:rPr lang="da-DK" dirty="0" err="1"/>
              <a:t>serial</a:t>
            </a:r>
            <a:r>
              <a:rPr lang="da-DK" dirty="0"/>
              <a:t> holder den selv styr på id’et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52632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flere rækker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77329F2-53D6-F998-4E2B-ED8B1204050A}"/>
              </a:ext>
            </a:extLst>
          </p:cNvPr>
          <p:cNvSpPr txBox="1"/>
          <p:nvPr/>
        </p:nvSpPr>
        <p:spPr>
          <a:xfrm>
            <a:off x="1097280" y="4966097"/>
            <a:ext cx="102132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Her indsætter vi alle de forskellige øl i </a:t>
            </a:r>
            <a:r>
              <a:rPr lang="da-DK" dirty="0" err="1"/>
              <a:t>beer</a:t>
            </a:r>
            <a:r>
              <a:rPr lang="da-DK" dirty="0"/>
              <a:t> tabellen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vigtige her er vores reference til </a:t>
            </a:r>
            <a:r>
              <a:rPr lang="da-DK" dirty="0" err="1"/>
              <a:t>brewery</a:t>
            </a:r>
            <a:r>
              <a:rPr lang="da-DK" dirty="0"/>
              <a:t>!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D7F6F8E3-38F9-4DC4-1801-33ED94465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7" y="1790700"/>
            <a:ext cx="5321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6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26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2FD0B5A-110D-0AAC-020C-BF53BD47B5D7}"/>
              </a:ext>
            </a:extLst>
          </p:cNvPr>
          <p:cNvSpPr/>
          <p:nvPr/>
        </p:nvSpPr>
        <p:spPr>
          <a:xfrm>
            <a:off x="1769534" y="1833034"/>
            <a:ext cx="304800" cy="25823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EBDA34BB-96CB-6EA9-52B5-29444C25F52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074334" y="1955894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felt 3">
            <a:extLst>
              <a:ext uri="{FF2B5EF4-FFF2-40B4-BE49-F238E27FC236}">
                <a16:creationId xmlns:a16="http://schemas.microsoft.com/office/drawing/2014/main" id="{984E172B-4E8A-77E2-72C4-FC94DD5F30DA}"/>
              </a:ext>
            </a:extLst>
          </p:cNvPr>
          <p:cNvSpPr txBox="1"/>
          <p:nvPr/>
        </p:nvSpPr>
        <p:spPr>
          <a:xfrm>
            <a:off x="5548257" y="1771228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her betyder ALT data</a:t>
            </a:r>
          </a:p>
        </p:txBody>
      </p:sp>
    </p:spTree>
    <p:extLst>
      <p:ext uri="{BB962C8B-B14F-4D97-AF65-F5344CB8AC3E}">
        <p14:creationId xmlns:p14="http://schemas.microsoft.com/office/powerpoint/2010/main" val="920331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2FD0B5A-110D-0AAC-020C-BF53BD47B5D7}"/>
              </a:ext>
            </a:extLst>
          </p:cNvPr>
          <p:cNvSpPr/>
          <p:nvPr/>
        </p:nvSpPr>
        <p:spPr>
          <a:xfrm>
            <a:off x="1769534" y="1833034"/>
            <a:ext cx="304800" cy="22476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EBDA34BB-96CB-6EA9-52B5-29444C25F52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074334" y="1955894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felt 3">
            <a:extLst>
              <a:ext uri="{FF2B5EF4-FFF2-40B4-BE49-F238E27FC236}">
                <a16:creationId xmlns:a16="http://schemas.microsoft.com/office/drawing/2014/main" id="{984E172B-4E8A-77E2-72C4-FC94DD5F30DA}"/>
              </a:ext>
            </a:extLst>
          </p:cNvPr>
          <p:cNvSpPr txBox="1"/>
          <p:nvPr/>
        </p:nvSpPr>
        <p:spPr>
          <a:xfrm>
            <a:off x="5548257" y="1771228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her betyder ALT data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B8A1858-96BC-8E0E-79C1-A39110A703EA}"/>
              </a:ext>
            </a:extLst>
          </p:cNvPr>
          <p:cNvSpPr/>
          <p:nvPr/>
        </p:nvSpPr>
        <p:spPr>
          <a:xfrm>
            <a:off x="1617133" y="2057825"/>
            <a:ext cx="761999" cy="3085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0A830115-BC37-F0B3-E858-AB23FD329ED7}"/>
              </a:ext>
            </a:extLst>
          </p:cNvPr>
          <p:cNvCxnSpPr>
            <a:cxnSpLocks/>
          </p:cNvCxnSpPr>
          <p:nvPr/>
        </p:nvCxnSpPr>
        <p:spPr>
          <a:xfrm>
            <a:off x="2379132" y="2212117"/>
            <a:ext cx="3169125" cy="207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BA2AB6A8-0107-BDC1-05DD-42CF15200AE2}"/>
              </a:ext>
            </a:extLst>
          </p:cNvPr>
          <p:cNvSpPr txBox="1"/>
          <p:nvPr/>
        </p:nvSpPr>
        <p:spPr>
          <a:xfrm>
            <a:off x="5548256" y="2037837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Tabellen vi henter fra</a:t>
            </a:r>
          </a:p>
        </p:txBody>
      </p:sp>
    </p:spTree>
    <p:extLst>
      <p:ext uri="{BB962C8B-B14F-4D97-AF65-F5344CB8AC3E}">
        <p14:creationId xmlns:p14="http://schemas.microsoft.com/office/powerpoint/2010/main" val="4008819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EAD2C7-D162-91B4-9CD1-741505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3034"/>
            <a:ext cx="1447800" cy="5334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C85706E-71DF-3203-03CA-BACE6D691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1" y="2462108"/>
            <a:ext cx="5702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45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 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85DCF67-BB42-EEC6-6DC7-7976A821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2" y="1822450"/>
            <a:ext cx="2019300" cy="5207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9999414-CB5B-7A5D-3056-4C20D7CFB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3" y="2428240"/>
            <a:ext cx="2209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9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FROM WHERE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E2595EA-A922-BDF2-560E-4595F3F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6" y="1843917"/>
            <a:ext cx="2463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3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E2595EA-A922-BDF2-560E-4595F3F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6" y="1843917"/>
            <a:ext cx="2463800" cy="7620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A9C2620-F7B8-8335-C16B-58B913EB5848}"/>
              </a:ext>
            </a:extLst>
          </p:cNvPr>
          <p:cNvSpPr/>
          <p:nvPr/>
        </p:nvSpPr>
        <p:spPr>
          <a:xfrm>
            <a:off x="925287" y="2277345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5D34E4A8-2A9F-2ADB-7C8A-D0187304F7B0}"/>
              </a:ext>
            </a:extLst>
          </p:cNvPr>
          <p:cNvCxnSpPr>
            <a:cxnSpLocks/>
          </p:cNvCxnSpPr>
          <p:nvPr/>
        </p:nvCxnSpPr>
        <p:spPr>
          <a:xfrm>
            <a:off x="3826932" y="2451625"/>
            <a:ext cx="3169125" cy="207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EE06FA36-4254-BC6B-6A87-3BD6884DC4BB}"/>
              </a:ext>
            </a:extLst>
          </p:cNvPr>
          <p:cNvSpPr txBox="1"/>
          <p:nvPr/>
        </p:nvSpPr>
        <p:spPr>
          <a:xfrm>
            <a:off x="6996056" y="2277345"/>
            <a:ext cx="338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henter kun data fra der hvor vores rækker har Country = ‘Denmark’</a:t>
            </a:r>
          </a:p>
        </p:txBody>
      </p:sp>
    </p:spTree>
    <p:extLst>
      <p:ext uri="{BB962C8B-B14F-4D97-AF65-F5344CB8AC3E}">
        <p14:creationId xmlns:p14="http://schemas.microsoft.com/office/powerpoint/2010/main" val="230375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</p:spTree>
    <p:extLst>
      <p:ext uri="{BB962C8B-B14F-4D97-AF65-F5344CB8AC3E}">
        <p14:creationId xmlns:p14="http://schemas.microsoft.com/office/powerpoint/2010/main" val="3711904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– SELECT *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E2595EA-A922-BDF2-560E-4595F3F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6" y="1843917"/>
            <a:ext cx="2463800" cy="76200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956990EB-5043-34DD-BAA0-FD273070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658045"/>
            <a:ext cx="5715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4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17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vi henter alt data fra vores øl/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får vi bare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id’erne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på det pågældende bryggeri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nu hvis vi gerne vil have navnet på bryggeriet med ud?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bruger vi et join!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73562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1BDDCC-934F-3F9A-A3B3-1DFACBE9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9643"/>
            <a:ext cx="4292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6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1BDDCC-934F-3F9A-A3B3-1DFACBE9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9643"/>
            <a:ext cx="4292600" cy="7874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EB0738B-BA76-9709-0343-6A646A86FE01}"/>
              </a:ext>
            </a:extLst>
          </p:cNvPr>
          <p:cNvSpPr/>
          <p:nvPr/>
        </p:nvSpPr>
        <p:spPr>
          <a:xfrm>
            <a:off x="925286" y="2277345"/>
            <a:ext cx="4464593" cy="36969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494B3166-82C2-77D9-A85F-407FDE800615}"/>
              </a:ext>
            </a:extLst>
          </p:cNvPr>
          <p:cNvCxnSpPr>
            <a:cxnSpLocks/>
          </p:cNvCxnSpPr>
          <p:nvPr/>
        </p:nvCxnSpPr>
        <p:spPr>
          <a:xfrm>
            <a:off x="5389879" y="2451625"/>
            <a:ext cx="16061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F7A67EE0-399C-2CFC-9C13-8F9B6FCF13B8}"/>
              </a:ext>
            </a:extLst>
          </p:cNvPr>
          <p:cNvSpPr txBox="1"/>
          <p:nvPr/>
        </p:nvSpPr>
        <p:spPr>
          <a:xfrm>
            <a:off x="6985119" y="2136275"/>
            <a:ext cx="520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Så vi ”joiner” vores to tabeller, sådan at der hvor </a:t>
            </a:r>
            <a:r>
              <a:rPr lang="da-DK" dirty="0" err="1"/>
              <a:t>brewery_id’et</a:t>
            </a:r>
            <a:r>
              <a:rPr lang="da-DK" dirty="0"/>
              <a:t> er lig med et </a:t>
            </a:r>
            <a:r>
              <a:rPr lang="da-DK" dirty="0" err="1"/>
              <a:t>brewery.id</a:t>
            </a:r>
            <a:r>
              <a:rPr lang="da-DK" dirty="0"/>
              <a:t> så henter vi også alt andet data</a:t>
            </a:r>
          </a:p>
        </p:txBody>
      </p:sp>
    </p:spTree>
    <p:extLst>
      <p:ext uri="{BB962C8B-B14F-4D97-AF65-F5344CB8AC3E}">
        <p14:creationId xmlns:p14="http://schemas.microsoft.com/office/powerpoint/2010/main" val="224840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1BDDCC-934F-3F9A-A3B3-1DFACBE9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9643"/>
            <a:ext cx="4292600" cy="78740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F770BF14-6FDB-E1FB-5D0E-90057C84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2769326"/>
            <a:ext cx="7772400" cy="27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01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kolonner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75D9C171-2ECE-2A90-3DCE-B05312C7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4" y="1821543"/>
            <a:ext cx="4953000" cy="812800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B32B9979-9D5F-EA9C-9B8D-8EB97E79C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59" y="2824793"/>
            <a:ext cx="4570186" cy="32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01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kolonner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03F82FE-F07B-2748-F710-5164D40F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59" y="2824793"/>
            <a:ext cx="4570186" cy="325703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9DEB6135-82E4-3F2E-6766-C7B9091C82BE}"/>
              </a:ext>
            </a:extLst>
          </p:cNvPr>
          <p:cNvSpPr txBox="1"/>
          <p:nvPr/>
        </p:nvSpPr>
        <p:spPr>
          <a:xfrm>
            <a:off x="6480990" y="1861457"/>
            <a:ext cx="45701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nu kan vi blande information fra de to tabeller 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75D9C171-2ECE-2A90-3DCE-B05312C70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4" y="1821543"/>
            <a:ext cx="4953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27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afgrænsning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40524CE-732E-12CA-3259-4EB6DCED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4" y="1880042"/>
            <a:ext cx="4914900" cy="9271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A7AC0314-9FF8-3D7C-9376-4EE0E63F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1" y="2832309"/>
            <a:ext cx="4484093" cy="20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64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JOIN, afgrænsning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40524CE-732E-12CA-3259-4EB6DCED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4" y="1880042"/>
            <a:ext cx="4914900" cy="9271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2BFF804D-D14C-FFE7-382C-33A76E21FE2F}"/>
              </a:ext>
            </a:extLst>
          </p:cNvPr>
          <p:cNvSpPr txBox="1"/>
          <p:nvPr/>
        </p:nvSpPr>
        <p:spPr>
          <a:xfrm>
            <a:off x="6694354" y="1875534"/>
            <a:ext cx="457018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vi kan afgrænse den data vi henter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CB05BEE-AB0B-2D49-0B11-F40450D0B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1" y="2832309"/>
            <a:ext cx="4484093" cy="20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49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Okay, nu har vi lært hvad en database, RBDMS og SQL er for noget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meget mere til emnet, men det her er en fin start!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skal vi se hvordan vi kan køre de her kommandoer fra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de samme principper, men vi køre det bare inde fra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Vha. sqlite3 biblioteket (Som er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 standard!)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SQLite</a:t>
            </a:r>
            <a:r>
              <a:rPr lang="da-DK" dirty="0"/>
              <a:t> betyder at man gemmer </a:t>
            </a:r>
            <a:r>
              <a:rPr lang="da-DK" dirty="0" err="1"/>
              <a:t>dataen</a:t>
            </a:r>
            <a:r>
              <a:rPr lang="da-DK" dirty="0"/>
              <a:t> i en lokal ”</a:t>
            </a:r>
            <a:r>
              <a:rPr lang="da-DK" dirty="0" err="1"/>
              <a:t>db</a:t>
            </a:r>
            <a:r>
              <a:rPr lang="da-DK" dirty="0"/>
              <a:t>/SQL” fil, og ikke snakker med en ekstern 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er dog ekstremt nemt at skifte imellem de to, det er </a:t>
            </a:r>
            <a:r>
              <a:rPr lang="da-DK" dirty="0" err="1"/>
              <a:t>stortset</a:t>
            </a:r>
            <a:r>
              <a:rPr lang="da-DK" dirty="0"/>
              <a:t> samme kode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Det bliver ikke en ekstern server i dag fordi det kan give meget bøvl</a:t>
            </a:r>
          </a:p>
        </p:txBody>
      </p:sp>
    </p:spTree>
    <p:extLst>
      <p:ext uri="{BB962C8B-B14F-4D97-AF65-F5344CB8AC3E}">
        <p14:creationId xmlns:p14="http://schemas.microsoft.com/office/powerpoint/2010/main" val="99044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70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69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BB7C691-D131-CC0C-4885-334D63823F73}"/>
              </a:ext>
            </a:extLst>
          </p:cNvPr>
          <p:cNvSpPr/>
          <p:nvPr/>
        </p:nvSpPr>
        <p:spPr>
          <a:xfrm>
            <a:off x="3668487" y="2843403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148B356-AC62-526A-6D26-3E4522B0986F}"/>
              </a:ext>
            </a:extLst>
          </p:cNvPr>
          <p:cNvCxnSpPr>
            <a:cxnSpLocks/>
          </p:cNvCxnSpPr>
          <p:nvPr/>
        </p:nvCxnSpPr>
        <p:spPr>
          <a:xfrm flipV="1">
            <a:off x="4909457" y="1068693"/>
            <a:ext cx="4256314" cy="1774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56FB3DD0-D3D0-C89F-952E-34E03129C42A}"/>
              </a:ext>
            </a:extLst>
          </p:cNvPr>
          <p:cNvSpPr txBox="1"/>
          <p:nvPr/>
        </p:nvSpPr>
        <p:spPr>
          <a:xfrm>
            <a:off x="6985119" y="699361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 stedet for </a:t>
            </a:r>
            <a:r>
              <a:rPr lang="da-DK" dirty="0" err="1"/>
              <a:t>serial</a:t>
            </a:r>
            <a:r>
              <a:rPr lang="da-DK" dirty="0"/>
              <a:t>! Serial findes ikke i </a:t>
            </a:r>
            <a:r>
              <a:rPr lang="da-DK" dirty="0" err="1"/>
              <a:t>sqlite</a:t>
            </a:r>
            <a:r>
              <a:rPr lang="da-DK" dirty="0"/>
              <a:t>…. </a:t>
            </a:r>
          </a:p>
        </p:txBody>
      </p:sp>
    </p:spTree>
    <p:extLst>
      <p:ext uri="{BB962C8B-B14F-4D97-AF65-F5344CB8AC3E}">
        <p14:creationId xmlns:p14="http://schemas.microsoft.com/office/powerpoint/2010/main" val="34720114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BB7C691-D131-CC0C-4885-334D63823F73}"/>
              </a:ext>
            </a:extLst>
          </p:cNvPr>
          <p:cNvSpPr/>
          <p:nvPr/>
        </p:nvSpPr>
        <p:spPr>
          <a:xfrm>
            <a:off x="3668487" y="2843403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148B356-AC62-526A-6D26-3E4522B0986F}"/>
              </a:ext>
            </a:extLst>
          </p:cNvPr>
          <p:cNvCxnSpPr>
            <a:cxnSpLocks/>
          </p:cNvCxnSpPr>
          <p:nvPr/>
        </p:nvCxnSpPr>
        <p:spPr>
          <a:xfrm flipV="1">
            <a:off x="4909457" y="1068693"/>
            <a:ext cx="4256314" cy="1774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56FB3DD0-D3D0-C89F-952E-34E03129C42A}"/>
              </a:ext>
            </a:extLst>
          </p:cNvPr>
          <p:cNvSpPr txBox="1"/>
          <p:nvPr/>
        </p:nvSpPr>
        <p:spPr>
          <a:xfrm>
            <a:off x="6985119" y="699361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 stedet for </a:t>
            </a:r>
            <a:r>
              <a:rPr lang="da-DK" dirty="0" err="1"/>
              <a:t>serial</a:t>
            </a:r>
            <a:r>
              <a:rPr lang="da-DK" dirty="0"/>
              <a:t>! Serial findes ikke i </a:t>
            </a:r>
            <a:r>
              <a:rPr lang="da-DK" dirty="0" err="1"/>
              <a:t>sqlite</a:t>
            </a:r>
            <a:r>
              <a:rPr lang="da-DK" dirty="0"/>
              <a:t>…. 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D3DE24F-D06B-03A6-E667-51F57E02AA46}"/>
              </a:ext>
            </a:extLst>
          </p:cNvPr>
          <p:cNvSpPr txBox="1"/>
          <p:nvPr/>
        </p:nvSpPr>
        <p:spPr>
          <a:xfrm>
            <a:off x="1097279" y="4903697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man skriver bare sine ”SQL statements” som strenge, og giver dem til .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metoden!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05589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i Python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2184ED2-3960-6FE9-F0B3-66D89EE1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872"/>
            <a:ext cx="10058400" cy="311762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BB7C691-D131-CC0C-4885-334D63823F73}"/>
              </a:ext>
            </a:extLst>
          </p:cNvPr>
          <p:cNvSpPr/>
          <p:nvPr/>
        </p:nvSpPr>
        <p:spPr>
          <a:xfrm>
            <a:off x="3668487" y="2843403"/>
            <a:ext cx="2901646" cy="3285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148B356-AC62-526A-6D26-3E4522B0986F}"/>
              </a:ext>
            </a:extLst>
          </p:cNvPr>
          <p:cNvCxnSpPr>
            <a:cxnSpLocks/>
          </p:cNvCxnSpPr>
          <p:nvPr/>
        </p:nvCxnSpPr>
        <p:spPr>
          <a:xfrm flipV="1">
            <a:off x="4909457" y="1068693"/>
            <a:ext cx="4256314" cy="1774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56FB3DD0-D3D0-C89F-952E-34E03129C42A}"/>
              </a:ext>
            </a:extLst>
          </p:cNvPr>
          <p:cNvSpPr txBox="1"/>
          <p:nvPr/>
        </p:nvSpPr>
        <p:spPr>
          <a:xfrm>
            <a:off x="6985119" y="699361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 stedet for </a:t>
            </a:r>
            <a:r>
              <a:rPr lang="da-DK" dirty="0" err="1"/>
              <a:t>serial</a:t>
            </a:r>
            <a:r>
              <a:rPr lang="da-DK" dirty="0"/>
              <a:t>! Serial findes ikke i </a:t>
            </a:r>
            <a:r>
              <a:rPr lang="da-DK" dirty="0" err="1"/>
              <a:t>sqlite</a:t>
            </a:r>
            <a:r>
              <a:rPr lang="da-DK" dirty="0"/>
              <a:t>…. 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D3DE24F-D06B-03A6-E667-51F57E02AA46}"/>
              </a:ext>
            </a:extLst>
          </p:cNvPr>
          <p:cNvSpPr txBox="1"/>
          <p:nvPr/>
        </p:nvSpPr>
        <p:spPr>
          <a:xfrm>
            <a:off x="1097279" y="4903697"/>
            <a:ext cx="10213200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man skriver bare sine ”SQL statements” som strenge, og giver dem til .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metoden!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62552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– SQL filer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3E38035-CE50-475A-0D56-B60F40B319EB}"/>
              </a:ext>
            </a:extLst>
          </p:cNvPr>
          <p:cNvSpPr txBox="1"/>
          <p:nvPr/>
        </p:nvSpPr>
        <p:spPr>
          <a:xfrm>
            <a:off x="1097280" y="1921011"/>
            <a:ext cx="10213200" cy="188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kan også have deciderede SQL filer, som til højre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Det kan være ret praktisk, specielt når man fylder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Dem kan man så importere og køre direkte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python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C3AE8BE-BA46-9C16-D286-CF28D4490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02" y="1877468"/>
            <a:ext cx="3662133" cy="432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7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– SQL filer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C93D2DF-914A-ED1E-2E1C-7B3A48472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992"/>
            <a:ext cx="7520214" cy="37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299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 – SQL filer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C93D2DF-914A-ED1E-2E1C-7B3A48472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992"/>
            <a:ext cx="7520214" cy="3723363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24109B3-FE5B-6091-D65E-FAA80377E18E}"/>
              </a:ext>
            </a:extLst>
          </p:cNvPr>
          <p:cNvSpPr txBox="1"/>
          <p:nvPr/>
        </p:nvSpPr>
        <p:spPr>
          <a:xfrm>
            <a:off x="1097280" y="5501674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05215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2 (30-40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4612"/>
            <a:ext cx="10058400" cy="523198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først vores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Beer+Brewery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fil: </a:t>
            </a:r>
            <a:b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https://raw.githubusercontent.com/AndersBensen/python_101/main/python3/populate.sql</a:t>
            </a:r>
            <a:br>
              <a:rPr lang="da-DK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 er 3 skridt i den her opgave: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Først få kørt SQL filen som jeg viste i tidligere et eksempel og sørg for at databasen er ”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populated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Herefter indsæt 3 af dine egne yndlings øl i databasen igennem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Hvis ikke det tilsvarende bryggeri er der, så indsæt først det (og husk at det får id 4).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 sidst hent alle de øl fra databasen der har en procent over 4,5 og print dem ud i konsollen. </a:t>
            </a:r>
          </a:p>
          <a:p>
            <a:pPr marL="251460" indent="-342900">
              <a:buClrTx/>
              <a:buFont typeface="+mj-lt"/>
              <a:buAutoNum type="arabicPeriod"/>
            </a:pP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Lav en Beer klasse og en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Brewery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klasse i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Hent herefter alle øl og bryggerier ud fra vores database og gem hver række som et tilsvarende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objekt.</a:t>
            </a:r>
            <a:endParaRPr lang="da-DK" sz="2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Klasserne skal sådan set bare bestå af de attributter de har i databasen.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 en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metode i hver klasse (def __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__(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 som returnerer objektets indhold som en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string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 øl objekterne i en liste, og gem bryggeri objekterne i en anden liste.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nu hver eneste objekt ud i konsollen. </a:t>
            </a:r>
          </a:p>
          <a:p>
            <a:pPr marL="251460" indent="-342900">
              <a:buClrTx/>
              <a:buFont typeface="+mj-lt"/>
              <a:buAutoNum type="arabicPeriod"/>
            </a:pP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(Ekstra) Lav en ny database ud fra ER diagrammet til højre. Fyld den med </a:t>
            </a:r>
            <a:r>
              <a:rPr lang="da-DK" sz="2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 </a:t>
            </a:r>
            <a:b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 her link</a:t>
            </a:r>
            <a:r>
              <a:rPr lang="da-DK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https://github.com/AndersBensen/python_101/raw/main/python3/turbine_data.txt</a:t>
            </a:r>
            <a:endParaRPr lang="da-DK" sz="2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Hent herefter alle temperatur rækker ud fra databasen, gem dem i en liste og plot dem med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Hints: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Filen er komma (”,”) separeret, du kan f.eks. læse den ind med </a:t>
            </a:r>
            <a:r>
              <a:rPr lang="da-DK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metoden i </a:t>
            </a:r>
            <a:r>
              <a:rPr lang="da-DK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Så hver række du læser ind fra filen, skal du så tilføje (INSERT INTO) til databasen.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typerne kan f.eks. Være: INTEGER; FLOAT, FLOAT, INTEGER, VARCHAR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endParaRPr lang="da-D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dirty="0">
              <a:solidFill>
                <a:schemeClr val="tx1"/>
              </a:solidFill>
            </a:endParaRPr>
          </a:p>
          <a:p>
            <a:pPr marL="201168" lvl="1" indent="0">
              <a:buClrTx/>
              <a:buNone/>
            </a:pPr>
            <a:r>
              <a:rPr lang="da-DK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74AB6D8D-2884-9581-8775-214FDF057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794" y="4647964"/>
            <a:ext cx="2750714" cy="16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71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HTTP, REST &amp; API</a:t>
            </a:r>
          </a:p>
        </p:txBody>
      </p:sp>
    </p:spTree>
    <p:extLst>
      <p:ext uri="{BB962C8B-B14F-4D97-AF65-F5344CB8AC3E}">
        <p14:creationId xmlns:p14="http://schemas.microsoft.com/office/powerpoint/2010/main" val="1386545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netværk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83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”Et sæt af computere der kommunikerer over protokoller”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Protokol -&gt; En standard der beskriver hvordan man kommunikerer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… På plads 3 i en streng af bits (001000) har vi …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Internettet og netværk generelt er bygget i lag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det nederste lag sendes der ”fysiske” signaler igennem luften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En computer fortolker så de her signaler som 0’er og 1’ere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Som så kan oversættes til bogstaver/tal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 her forskellige lag til sammen hedder f.eks. TCP/IP modellen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FF0000"/>
                </a:solidFill>
              </a:rPr>
              <a:t>Enhver computer har en IP adresse TODO </a:t>
            </a:r>
          </a:p>
        </p:txBody>
      </p:sp>
      <p:pic>
        <p:nvPicPr>
          <p:cNvPr id="1026" name="Picture 2" descr="Computer Networking Basics - System Zone">
            <a:extLst>
              <a:ext uri="{FF2B5EF4-FFF2-40B4-BE49-F238E27FC236}">
                <a16:creationId xmlns:a16="http://schemas.microsoft.com/office/drawing/2014/main" id="{EC95963C-3DE1-A929-487B-EB2BB1226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56700" y="1899822"/>
            <a:ext cx="3916049" cy="19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64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  <a:p>
            <a:endParaRPr lang="da-DK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9FA5B01-360B-FB6D-3125-B335817A1B89}"/>
              </a:ext>
            </a:extLst>
          </p:cNvPr>
          <p:cNvSpPr/>
          <p:nvPr/>
        </p:nvSpPr>
        <p:spPr>
          <a:xfrm>
            <a:off x="845114" y="2906043"/>
            <a:ext cx="2096869" cy="4174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3F8D149-3A5D-9837-D6F7-751E909895E0}"/>
              </a:ext>
            </a:extLst>
          </p:cNvPr>
          <p:cNvCxnSpPr>
            <a:cxnSpLocks/>
          </p:cNvCxnSpPr>
          <p:nvPr/>
        </p:nvCxnSpPr>
        <p:spPr>
          <a:xfrm>
            <a:off x="2941983" y="3114772"/>
            <a:ext cx="48291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7739458-0923-E571-1F2A-982479912932}"/>
              </a:ext>
            </a:extLst>
          </p:cNvPr>
          <p:cNvSpPr txBox="1"/>
          <p:nvPr/>
        </p:nvSpPr>
        <p:spPr>
          <a:xfrm>
            <a:off x="7771145" y="291979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Netværkskald (HTTP)</a:t>
            </a:r>
          </a:p>
        </p:txBody>
      </p:sp>
    </p:spTree>
    <p:extLst>
      <p:ext uri="{BB962C8B-B14F-4D97-AF65-F5344CB8AC3E}">
        <p14:creationId xmlns:p14="http://schemas.microsoft.com/office/powerpoint/2010/main" val="479216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760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”model” der beskriver forskellige lag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internettet / et netværk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Nederste lag (Network Access) er på et ”lavt niveau”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Hvordan skal bits (0,1) sendes og fortolkes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Laget efter bygger så oven på det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Øverst har vi så ”Applikations” laget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Meget højt niveau, og her er HTTP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F.eks.: </a:t>
            </a:r>
            <a:r>
              <a:rPr lang="da-DK" sz="17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http://www.google.com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når man bruger f.eks. Google bliver det oversat ned igennem lagene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til sidst er det bare 0’ere og 1’ere, men det er abstraheret væk for os!</a:t>
            </a:r>
            <a:endParaRPr lang="da-DK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700" dirty="0"/>
          </a:p>
        </p:txBody>
      </p:sp>
      <p:pic>
        <p:nvPicPr>
          <p:cNvPr id="2050" name="Picture 2" descr="TCP/IP layers and their functions">
            <a:extLst>
              <a:ext uri="{FF2B5EF4-FFF2-40B4-BE49-F238E27FC236}">
                <a16:creationId xmlns:a16="http://schemas.microsoft.com/office/drawing/2014/main" id="{C9369C52-01D7-E3C4-759F-7D436A00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22" y="1828799"/>
            <a:ext cx="4889366" cy="347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7849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b="1" dirty="0" err="1"/>
              <a:t>H</a:t>
            </a:r>
            <a:r>
              <a:rPr lang="da-DK" dirty="0" err="1"/>
              <a:t>yper</a:t>
            </a:r>
            <a:r>
              <a:rPr lang="da-DK" b="1" dirty="0" err="1"/>
              <a:t>T</a:t>
            </a:r>
            <a:r>
              <a:rPr lang="da-DK" dirty="0" err="1"/>
              <a:t>ext</a:t>
            </a:r>
            <a:r>
              <a:rPr lang="da-DK" dirty="0"/>
              <a:t> </a:t>
            </a:r>
            <a:r>
              <a:rPr lang="da-DK" b="1" dirty="0"/>
              <a:t>T</a:t>
            </a:r>
            <a:r>
              <a:rPr lang="da-DK" dirty="0"/>
              <a:t>ransfer </a:t>
            </a:r>
            <a:r>
              <a:rPr lang="da-DK" b="1" dirty="0"/>
              <a:t>P</a:t>
            </a:r>
            <a:r>
              <a:rPr lang="da-DK" dirty="0"/>
              <a:t>rotocol (HTTP)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Bruges til at hente/sende ressourcer på internettet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I bruger den formentlig hver dag når i går ind på en hjemmeside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i har forespurgt (</a:t>
            </a:r>
            <a:r>
              <a:rPr lang="da-DK" b="1" i="1" dirty="0" err="1"/>
              <a:t>request</a:t>
            </a:r>
            <a:r>
              <a:rPr lang="da-DK" dirty="0"/>
              <a:t>) en ressource (f.eks. http://</a:t>
            </a:r>
            <a:r>
              <a:rPr lang="da-DK" dirty="0" err="1"/>
              <a:t>www.google.com</a:t>
            </a:r>
            <a:r>
              <a:rPr lang="da-DK" dirty="0"/>
              <a:t>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Jeres browser henter så den tilsvarende side (vha. HTTP!) og viser den flot frem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HTTP er kendt for 8 handlinger (HTTP </a:t>
            </a:r>
            <a:r>
              <a:rPr lang="da-DK" dirty="0" err="1"/>
              <a:t>verbs</a:t>
            </a:r>
            <a:r>
              <a:rPr lang="da-DK" dirty="0"/>
              <a:t>), de 4 vigtigste: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POST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90009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85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pplication </a:t>
            </a:r>
            <a:r>
              <a:rPr lang="da-DK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rogrammable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nterface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grænseflade man kan programmere op af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Har NemID/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MitID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gider ikke selv verificerer brugeres offentlige identitet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derfor bruger vi NemID’s API til at sikre det!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findes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nærmest alt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Facebook, Vejret, Google Maps, Aktiepriser….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dag skal i både kalde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 Python, men også lave jeres eget!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slags standard til at bygge HTTP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https://restfulapi.net/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600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3E868E50-A9DE-3AC7-9045-91BA5669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8" y="1773037"/>
            <a:ext cx="4906414" cy="14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1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</a:t>
            </a: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cript </a:t>
            </a: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 </a:t>
            </a:r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 ikke begrænset til programmeringssproget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data format der ofte bliver brugt i HTTP/REST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Minder lidt om objekter i 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 når man kalder et API får man et svar tilbage i JSON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hvis man skal give noget data med forventes også JSON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68394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59B9CF5-C40B-BB22-22F7-29000BE6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6" y="1901224"/>
            <a:ext cx="4199650" cy="3647871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D3FC3860-8E73-2DCB-773A-FFB95DB822E3}"/>
              </a:ext>
            </a:extLst>
          </p:cNvPr>
          <p:cNvSpPr txBox="1"/>
          <p:nvPr/>
        </p:nvSpPr>
        <p:spPr>
          <a:xfrm>
            <a:off x="5947717" y="1737360"/>
            <a:ext cx="5584395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Objekter er i {}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de datatyper vi kender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double,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Attributter har et navn og værdien sættes med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Lister er givet ved []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kan så indeholde flere objekter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virkeligheden er det faktisk som et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65083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59B9CF5-C40B-BB22-22F7-29000BE6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6" y="1904142"/>
            <a:ext cx="4199650" cy="3647871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F8A285D-DAE5-A931-F775-A60016A41353}"/>
              </a:ext>
            </a:extLst>
          </p:cNvPr>
          <p:cNvSpPr txBox="1"/>
          <p:nvPr/>
        </p:nvSpPr>
        <p:spPr>
          <a:xfrm>
            <a:off x="1097280" y="5572091"/>
            <a:ext cx="5584395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Højre er også gyldigt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3FD30364-1815-D4D0-7F50-7B2839FB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21" y="1862952"/>
            <a:ext cx="4989859" cy="313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0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83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et bibliotek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at lave HTTP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Understøtter alle de ting vi har talt 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POST, PUT, GET, DELETE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kan få sit svar i JSON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https://api.coindesk.com/v1/bpi/currentprice.json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Et API til at hente den nuværende pris for Bitcoin (BTC)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Kan vi f.eks. gøre i gennem </a:t>
            </a:r>
            <a:r>
              <a:rPr lang="da-DK" dirty="0" err="1"/>
              <a:t>requests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67458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C4706BF-9343-2175-0FCF-975770BBC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7323"/>
            <a:ext cx="5702788" cy="11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23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C4706BF-9343-2175-0FCF-975770BBC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7323"/>
            <a:ext cx="5702788" cy="111125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82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40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 programmering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Opsætning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en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man kan gøre herfra og spørgerunde 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59B26D3-79F0-20B1-0FC0-F9011E781998}"/>
              </a:ext>
            </a:extLst>
          </p:cNvPr>
          <p:cNvSpPr/>
          <p:nvPr/>
        </p:nvSpPr>
        <p:spPr>
          <a:xfrm>
            <a:off x="845114" y="1960903"/>
            <a:ext cx="3467501" cy="51393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EBF608F4-F8CC-AF2D-CA0A-044E6A6FC243}"/>
              </a:ext>
            </a:extLst>
          </p:cNvPr>
          <p:cNvCxnSpPr>
            <a:cxnSpLocks/>
          </p:cNvCxnSpPr>
          <p:nvPr/>
        </p:nvCxnSpPr>
        <p:spPr>
          <a:xfrm>
            <a:off x="4303643" y="2194204"/>
            <a:ext cx="3467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CC235F07-2B6C-6F92-185E-644CEC925C2C}"/>
              </a:ext>
            </a:extLst>
          </p:cNvPr>
          <p:cNvSpPr txBox="1"/>
          <p:nvPr/>
        </p:nvSpPr>
        <p:spPr>
          <a:xfrm>
            <a:off x="7771145" y="2009538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anderledes paradigme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F7A830-494D-6CB0-BF6A-089B667D886F}"/>
              </a:ext>
            </a:extLst>
          </p:cNvPr>
          <p:cNvSpPr/>
          <p:nvPr/>
        </p:nvSpPr>
        <p:spPr>
          <a:xfrm>
            <a:off x="845114" y="2488586"/>
            <a:ext cx="2554070" cy="4174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F154FC-E750-6DC6-F5DE-5AD5B1F95C61}"/>
              </a:ext>
            </a:extLst>
          </p:cNvPr>
          <p:cNvSpPr txBox="1"/>
          <p:nvPr/>
        </p:nvSpPr>
        <p:spPr>
          <a:xfrm>
            <a:off x="7771146" y="2512649"/>
            <a:ext cx="452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Datalagring &amp; kommunikation</a:t>
            </a:r>
          </a:p>
          <a:p>
            <a:endParaRPr lang="da-DK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76D9D00A-3866-4729-AF2F-A4E0AC67F43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399184" y="2697315"/>
            <a:ext cx="437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9FA5B01-360B-FB6D-3125-B335817A1B89}"/>
              </a:ext>
            </a:extLst>
          </p:cNvPr>
          <p:cNvSpPr/>
          <p:nvPr/>
        </p:nvSpPr>
        <p:spPr>
          <a:xfrm>
            <a:off x="845114" y="2906043"/>
            <a:ext cx="2096869" cy="4174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3F8D149-3A5D-9837-D6F7-751E909895E0}"/>
              </a:ext>
            </a:extLst>
          </p:cNvPr>
          <p:cNvCxnSpPr>
            <a:cxnSpLocks/>
          </p:cNvCxnSpPr>
          <p:nvPr/>
        </p:nvCxnSpPr>
        <p:spPr>
          <a:xfrm>
            <a:off x="2941983" y="3114772"/>
            <a:ext cx="48291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7739458-0923-E571-1F2A-982479912932}"/>
              </a:ext>
            </a:extLst>
          </p:cNvPr>
          <p:cNvSpPr txBox="1"/>
          <p:nvPr/>
        </p:nvSpPr>
        <p:spPr>
          <a:xfrm>
            <a:off x="7771145" y="291979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Netværkskald (HTTP)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9FC7732-05E7-3B0B-300B-F36321AB2E82}"/>
              </a:ext>
            </a:extLst>
          </p:cNvPr>
          <p:cNvSpPr/>
          <p:nvPr/>
        </p:nvSpPr>
        <p:spPr>
          <a:xfrm>
            <a:off x="741594" y="4232963"/>
            <a:ext cx="3863962" cy="511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9F4D0047-495C-15FC-2257-6A0503569EFD}"/>
              </a:ext>
            </a:extLst>
          </p:cNvPr>
          <p:cNvSpPr txBox="1"/>
          <p:nvPr/>
        </p:nvSpPr>
        <p:spPr>
          <a:xfrm>
            <a:off x="7802349" y="4326472"/>
            <a:ext cx="410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Hvordan man binder det hele sammen</a:t>
            </a:r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1E421847-125A-FDAB-C3FD-31A72DF07173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4605556" y="4488477"/>
            <a:ext cx="3165589" cy="31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708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FB1EDF79-DF4E-9387-8A3B-7E9C1C7315E4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960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A1BAC70-EB2A-AB0D-EB80-1F29DA2FF961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E6E33D24-6401-F07A-F9A9-C05E673602FD}"/>
              </a:ext>
            </a:extLst>
          </p:cNvPr>
          <p:cNvCxnSpPr>
            <a:cxnSpLocks/>
          </p:cNvCxnSpPr>
          <p:nvPr/>
        </p:nvCxnSpPr>
        <p:spPr>
          <a:xfrm flipV="1">
            <a:off x="3439299" y="3196878"/>
            <a:ext cx="4403123" cy="3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3824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150D7CD9-9F1D-018E-4C50-54E26AA2D641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A32D70C2-5A59-0F85-2F99-F7C64CC4256B}"/>
              </a:ext>
            </a:extLst>
          </p:cNvPr>
          <p:cNvCxnSpPr>
            <a:cxnSpLocks/>
          </p:cNvCxnSpPr>
          <p:nvPr/>
        </p:nvCxnSpPr>
        <p:spPr>
          <a:xfrm flipV="1">
            <a:off x="3439299" y="3196878"/>
            <a:ext cx="4403123" cy="3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9ED2728E-67BE-DDCE-AF7E-764EFF060278}"/>
              </a:ext>
            </a:extLst>
          </p:cNvPr>
          <p:cNvCxnSpPr>
            <a:cxnSpLocks/>
          </p:cNvCxnSpPr>
          <p:nvPr/>
        </p:nvCxnSpPr>
        <p:spPr>
          <a:xfrm>
            <a:off x="6417278" y="3976814"/>
            <a:ext cx="1804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52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2703751-21D6-2B94-F5D4-7FD1A80F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3" y="1886238"/>
            <a:ext cx="5748732" cy="2255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E13DF07-4BE9-45EA-C7EC-7D8B9F06010C}"/>
              </a:ext>
            </a:extLst>
          </p:cNvPr>
          <p:cNvSpPr/>
          <p:nvPr/>
        </p:nvSpPr>
        <p:spPr>
          <a:xfrm>
            <a:off x="1466335" y="2726723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AC698610-CB41-15F8-ACBC-1B08DC9B4BA1}"/>
              </a:ext>
            </a:extLst>
          </p:cNvPr>
          <p:cNvCxnSpPr>
            <a:cxnSpLocks/>
          </p:cNvCxnSpPr>
          <p:nvPr/>
        </p:nvCxnSpPr>
        <p:spPr>
          <a:xfrm>
            <a:off x="4547287" y="2887361"/>
            <a:ext cx="2800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3CB97D1D-10FE-7E14-305A-C776B133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51" y="1895561"/>
            <a:ext cx="3807529" cy="4307224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9B205CC-DED1-6BD2-0CD5-5F48A8F650D0}"/>
              </a:ext>
            </a:extLst>
          </p:cNvPr>
          <p:cNvSpPr txBox="1"/>
          <p:nvPr/>
        </p:nvSpPr>
        <p:spPr>
          <a:xfrm>
            <a:off x="1097280" y="4178506"/>
            <a:ext cx="102132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endParaRPr lang="da-DK" dirty="0"/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4E8F9DC3-C818-398D-539D-3CFE04C50DEE}"/>
              </a:ext>
            </a:extLst>
          </p:cNvPr>
          <p:cNvCxnSpPr>
            <a:cxnSpLocks/>
          </p:cNvCxnSpPr>
          <p:nvPr/>
        </p:nvCxnSpPr>
        <p:spPr>
          <a:xfrm flipV="1">
            <a:off x="4852088" y="3105665"/>
            <a:ext cx="2990334" cy="22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E9928173-2F6E-3455-1DED-327694039A9E}"/>
              </a:ext>
            </a:extLst>
          </p:cNvPr>
          <p:cNvCxnSpPr>
            <a:cxnSpLocks/>
          </p:cNvCxnSpPr>
          <p:nvPr/>
        </p:nvCxnSpPr>
        <p:spPr>
          <a:xfrm flipV="1">
            <a:off x="3439299" y="3196878"/>
            <a:ext cx="4403123" cy="3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556A4DDB-61C3-6DEB-3855-6104AC0DDA21}"/>
              </a:ext>
            </a:extLst>
          </p:cNvPr>
          <p:cNvCxnSpPr>
            <a:cxnSpLocks/>
          </p:cNvCxnSpPr>
          <p:nvPr/>
        </p:nvCxnSpPr>
        <p:spPr>
          <a:xfrm>
            <a:off x="6417278" y="3976814"/>
            <a:ext cx="1804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7436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bibliotek til at opstille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API’er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Understøtter også alt det vi har talt om i dag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bitcoin API vi lige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requestede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kunne sagtens være lavet i Flask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580253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9762A94B-43DB-1811-5D6C-95C01AA2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185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>
            <a:extLst>
              <a:ext uri="{FF2B5EF4-FFF2-40B4-BE49-F238E27FC236}">
                <a16:creationId xmlns:a16="http://schemas.microsoft.com/office/drawing/2014/main" id="{6F77044F-C64A-F1FF-9D25-626807D0E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095CB94-0AEF-299E-C986-980CBB00CDD0}"/>
              </a:ext>
            </a:extLst>
          </p:cNvPr>
          <p:cNvSpPr/>
          <p:nvPr/>
        </p:nvSpPr>
        <p:spPr>
          <a:xfrm>
            <a:off x="1466335" y="2857772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0511897E-5EA8-B234-6090-1AC0EB49130F}"/>
              </a:ext>
            </a:extLst>
          </p:cNvPr>
          <p:cNvCxnSpPr>
            <a:cxnSpLocks/>
          </p:cNvCxnSpPr>
          <p:nvPr/>
        </p:nvCxnSpPr>
        <p:spPr>
          <a:xfrm>
            <a:off x="4547287" y="3023286"/>
            <a:ext cx="19770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6558B5B2-051E-ADA1-B407-4FE2C3E64400}"/>
              </a:ext>
            </a:extLst>
          </p:cNvPr>
          <p:cNvSpPr txBox="1"/>
          <p:nvPr/>
        </p:nvSpPr>
        <p:spPr>
          <a:xfrm>
            <a:off x="6623221" y="2833744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API ”ruten” til metoden, &lt;</a:t>
            </a:r>
            <a:r>
              <a:rPr lang="da-DK" dirty="0" err="1"/>
              <a:t>name</a:t>
            </a:r>
            <a:r>
              <a:rPr lang="da-DK" dirty="0"/>
              <a:t>&gt; er et argument!</a:t>
            </a:r>
          </a:p>
        </p:txBody>
      </p:sp>
    </p:spTree>
    <p:extLst>
      <p:ext uri="{BB962C8B-B14F-4D97-AF65-F5344CB8AC3E}">
        <p14:creationId xmlns:p14="http://schemas.microsoft.com/office/powerpoint/2010/main" val="42148497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45360F5B-CD8B-EC60-6DB4-002B32373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095CB94-0AEF-299E-C986-980CBB00CDD0}"/>
              </a:ext>
            </a:extLst>
          </p:cNvPr>
          <p:cNvSpPr/>
          <p:nvPr/>
        </p:nvSpPr>
        <p:spPr>
          <a:xfrm>
            <a:off x="1466335" y="2857772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98BF9A9-C634-2EF5-E8FA-7583625A74BF}"/>
              </a:ext>
            </a:extLst>
          </p:cNvPr>
          <p:cNvSpPr/>
          <p:nvPr/>
        </p:nvSpPr>
        <p:spPr>
          <a:xfrm>
            <a:off x="1516045" y="4084041"/>
            <a:ext cx="3080952" cy="32127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4663F7CD-F7DB-BA16-FFC1-F2FF141B35B1}"/>
              </a:ext>
            </a:extLst>
          </p:cNvPr>
          <p:cNvCxnSpPr>
            <a:cxnSpLocks/>
          </p:cNvCxnSpPr>
          <p:nvPr/>
        </p:nvCxnSpPr>
        <p:spPr>
          <a:xfrm>
            <a:off x="4596997" y="4249555"/>
            <a:ext cx="19273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BF393057-9DEC-D56B-2C49-E8B600D3FF4D}"/>
              </a:ext>
            </a:extLst>
          </p:cNvPr>
          <p:cNvSpPr txBox="1"/>
          <p:nvPr/>
        </p:nvSpPr>
        <p:spPr>
          <a:xfrm>
            <a:off x="6623221" y="4035986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Starter </a:t>
            </a:r>
            <a:r>
              <a:rPr lang="da-DK" dirty="0" err="1"/>
              <a:t>API’et</a:t>
            </a:r>
            <a:r>
              <a:rPr lang="da-DK" dirty="0"/>
              <a:t> på en given port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77EF1BBC-0F7F-3798-323B-C8D1356B3656}"/>
              </a:ext>
            </a:extLst>
          </p:cNvPr>
          <p:cNvCxnSpPr>
            <a:cxnSpLocks/>
          </p:cNvCxnSpPr>
          <p:nvPr/>
        </p:nvCxnSpPr>
        <p:spPr>
          <a:xfrm>
            <a:off x="4547287" y="3023286"/>
            <a:ext cx="19770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EBAFF1C7-EA25-431C-4E95-2E7483D54940}"/>
              </a:ext>
            </a:extLst>
          </p:cNvPr>
          <p:cNvSpPr txBox="1"/>
          <p:nvPr/>
        </p:nvSpPr>
        <p:spPr>
          <a:xfrm>
            <a:off x="6623221" y="2833744"/>
            <a:ext cx="52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API ”ruten” til metoden, &lt;</a:t>
            </a:r>
            <a:r>
              <a:rPr lang="da-DK" dirty="0" err="1"/>
              <a:t>name</a:t>
            </a:r>
            <a:r>
              <a:rPr lang="da-DK" dirty="0"/>
              <a:t>&gt; er et argument!</a:t>
            </a:r>
          </a:p>
        </p:txBody>
      </p:sp>
    </p:spTree>
    <p:extLst>
      <p:ext uri="{BB962C8B-B14F-4D97-AF65-F5344CB8AC3E}">
        <p14:creationId xmlns:p14="http://schemas.microsoft.com/office/powerpoint/2010/main" val="4072783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132CC5-6A83-48D1-B32B-FB7324F2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2FFF608-D2C2-95F3-14AC-B704C1E6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4" y="1869646"/>
            <a:ext cx="6091401" cy="17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45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 Python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132CC5-6A83-48D1-B32B-FB7324F2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9646"/>
            <a:ext cx="3461004" cy="247993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EBC56045-FC72-321E-175F-7DE31A171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4" y="1869646"/>
            <a:ext cx="6091401" cy="1730767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6769504A-A3C7-1ABB-3845-AEEFAB4C4428}"/>
              </a:ext>
            </a:extLst>
          </p:cNvPr>
          <p:cNvSpPr/>
          <p:nvPr/>
        </p:nvSpPr>
        <p:spPr>
          <a:xfrm>
            <a:off x="7090020" y="1948767"/>
            <a:ext cx="1087396" cy="3212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85FB4BBF-139E-38C1-816D-077BD5B270FA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238301" y="2270043"/>
            <a:ext cx="395417" cy="20212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35626E20-C5F0-CEF9-319D-004462B8D86A}"/>
              </a:ext>
            </a:extLst>
          </p:cNvPr>
          <p:cNvSpPr txBox="1"/>
          <p:nvPr/>
        </p:nvSpPr>
        <p:spPr>
          <a:xfrm>
            <a:off x="5301377" y="4291291"/>
            <a:ext cx="579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127.0.0.1 er en ip-adresse og 8000 er en port. </a:t>
            </a:r>
          </a:p>
          <a:p>
            <a:r>
              <a:rPr lang="da-DK" dirty="0"/>
              <a:t>Det er sådan cirka bare det samme som et navn på en hjemmeside. </a:t>
            </a:r>
            <a:r>
              <a:rPr lang="da-DK" dirty="0" err="1"/>
              <a:t>Google.dk</a:t>
            </a:r>
            <a:r>
              <a:rPr lang="da-DK" dirty="0"/>
              <a:t> kører f.eks. på ip adressen 142.250.181.206 og port 80. </a:t>
            </a:r>
          </a:p>
        </p:txBody>
      </p:sp>
    </p:spTree>
    <p:extLst>
      <p:ext uri="{BB962C8B-B14F-4D97-AF65-F5344CB8AC3E}">
        <p14:creationId xmlns:p14="http://schemas.microsoft.com/office/powerpoint/2010/main" val="14369475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">
  <a:themeElements>
    <a:clrScheme name="Brugerdefineret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7030A0"/>
      </a:accent1>
      <a:accent2>
        <a:srgbClr val="7030A0"/>
      </a:accent2>
      <a:accent3>
        <a:srgbClr val="7030A0"/>
      </a:accent3>
      <a:accent4>
        <a:srgbClr val="7030A0"/>
      </a:accent4>
      <a:accent5>
        <a:srgbClr val="7030A0"/>
      </a:accent5>
      <a:accent6>
        <a:srgbClr val="7030A0"/>
      </a:accent6>
      <a:hlink>
        <a:srgbClr val="7030A0"/>
      </a:hlink>
      <a:folHlink>
        <a:srgbClr val="7030A0"/>
      </a:folHlink>
    </a:clrScheme>
    <a:fontScheme name="Retrospekti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54679</TotalTime>
  <Words>4172</Words>
  <Application>Microsoft Macintosh PowerPoint</Application>
  <PresentationFormat>Widescreen</PresentationFormat>
  <Paragraphs>542</Paragraphs>
  <Slides>107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Menlo</vt:lpstr>
      <vt:lpstr>Times New Roman</vt:lpstr>
      <vt:lpstr>Retrospektiv</vt:lpstr>
      <vt:lpstr>PYTHON ØVET</vt:lpstr>
      <vt:lpstr>Omkring mig</vt:lpstr>
      <vt:lpstr>Omkring Jens</vt:lpstr>
      <vt:lpstr>Omkring Loc</vt:lpstr>
      <vt:lpstr>Dagens program</vt:lpstr>
      <vt:lpstr>Dagens program</vt:lpstr>
      <vt:lpstr>Dagens program</vt:lpstr>
      <vt:lpstr>Dagens program</vt:lpstr>
      <vt:lpstr>Dagens program</vt:lpstr>
      <vt:lpstr>Dagens program</vt:lpstr>
      <vt:lpstr>Efter i dag kan I:</vt:lpstr>
      <vt:lpstr>Efter i dag kan I:</vt:lpstr>
      <vt:lpstr>Det online format</vt:lpstr>
      <vt:lpstr>Visual Studio Code </vt:lpstr>
      <vt:lpstr>Python recap</vt:lpstr>
      <vt:lpstr>FUNKTIONEL PROGRAMMERING</vt:lpstr>
      <vt:lpstr>Men først, python liste tricks</vt:lpstr>
      <vt:lpstr>List Slicing</vt:lpstr>
      <vt:lpstr>List Slicing</vt:lpstr>
      <vt:lpstr>Programmerings paradigmer</vt:lpstr>
      <vt:lpstr>Funktioner &amp; lambda </vt:lpstr>
      <vt:lpstr>Funktioner &amp; lambda </vt:lpstr>
      <vt:lpstr>Funktioner &amp; lambda </vt:lpstr>
      <vt:lpstr>Funktioner &amp; lambda </vt:lpstr>
      <vt:lpstr>Map </vt:lpstr>
      <vt:lpstr>Map </vt:lpstr>
      <vt:lpstr>Map </vt:lpstr>
      <vt:lpstr>Filter </vt:lpstr>
      <vt:lpstr>Filter </vt:lpstr>
      <vt:lpstr>Filter </vt:lpstr>
      <vt:lpstr>Opgaver pt. 1 (20-30 minutter)</vt:lpstr>
      <vt:lpstr>SQL &amp; DATABASER</vt:lpstr>
      <vt:lpstr>Databaser</vt:lpstr>
      <vt:lpstr>RDBMS</vt:lpstr>
      <vt:lpstr>RDBMS - Brewery</vt:lpstr>
      <vt:lpstr>RDBMS - Brewery</vt:lpstr>
      <vt:lpstr>RDBMS - Brewery</vt:lpstr>
      <vt:lpstr>RDBMS - Brewery</vt:lpstr>
      <vt:lpstr>RDBMS - Brewery</vt:lpstr>
      <vt:lpstr>Diagram over Brewery</vt:lpstr>
      <vt:lpstr>Brewery + Beer</vt:lpstr>
      <vt:lpstr>Brewery + Beer</vt:lpstr>
      <vt:lpstr>RBDMS - Beer</vt:lpstr>
      <vt:lpstr>RBDMS - Beer</vt:lpstr>
      <vt:lpstr>SQL</vt:lpstr>
      <vt:lpstr>SQL - Datatyper</vt:lpstr>
      <vt:lpstr>SQL - Create Table Brewery</vt:lpstr>
      <vt:lpstr>SQL - Create Table Brewery</vt:lpstr>
      <vt:lpstr>SQL - Create Table Beer</vt:lpstr>
      <vt:lpstr>SQL – Insert Into, en række</vt:lpstr>
      <vt:lpstr>SQL – Insert Into, en række</vt:lpstr>
      <vt:lpstr>SQL – Insert Into, flere rækker</vt:lpstr>
      <vt:lpstr>SQL – SELECT * </vt:lpstr>
      <vt:lpstr>SQL – SELECT * </vt:lpstr>
      <vt:lpstr>SQL – SELECT * </vt:lpstr>
      <vt:lpstr>SQL – SELECT *  </vt:lpstr>
      <vt:lpstr>SQL – SELECT   </vt:lpstr>
      <vt:lpstr>SQL – SELECT * FROM WHERE </vt:lpstr>
      <vt:lpstr>SQL – SELECT * </vt:lpstr>
      <vt:lpstr>SQL – SELECT * </vt:lpstr>
      <vt:lpstr>SQL JOIN</vt:lpstr>
      <vt:lpstr>SQL JOIN</vt:lpstr>
      <vt:lpstr>SQL JOIN</vt:lpstr>
      <vt:lpstr>SQL JOIN</vt:lpstr>
      <vt:lpstr>SQL JOIN, kolonner</vt:lpstr>
      <vt:lpstr>SQL JOIN, kolonner</vt:lpstr>
      <vt:lpstr>SQL JOIN, afgrænsning</vt:lpstr>
      <vt:lpstr>SQL JOIN, afgrænsning</vt:lpstr>
      <vt:lpstr>SQL i python</vt:lpstr>
      <vt:lpstr>SQLite3 i Python</vt:lpstr>
      <vt:lpstr>SQLite3 i Python</vt:lpstr>
      <vt:lpstr>SQLite3 i Python</vt:lpstr>
      <vt:lpstr>SQLite3 i Python</vt:lpstr>
      <vt:lpstr>SQLite3 – SQL filer</vt:lpstr>
      <vt:lpstr>SQLite3 – SQL filer</vt:lpstr>
      <vt:lpstr>SQLite3 – SQL filer</vt:lpstr>
      <vt:lpstr>Opgaver pt. 2 (30-40 minutter)</vt:lpstr>
      <vt:lpstr>HTTP, REST &amp; API</vt:lpstr>
      <vt:lpstr>Computer netværk</vt:lpstr>
      <vt:lpstr>TCP/IP</vt:lpstr>
      <vt:lpstr>HTTP</vt:lpstr>
      <vt:lpstr>API</vt:lpstr>
      <vt:lpstr>JSON</vt:lpstr>
      <vt:lpstr>JSON</vt:lpstr>
      <vt:lpstr>JSON</vt:lpstr>
      <vt:lpstr>Requests</vt:lpstr>
      <vt:lpstr>Requests i Python</vt:lpstr>
      <vt:lpstr>Requests i Python</vt:lpstr>
      <vt:lpstr>Requests i Python</vt:lpstr>
      <vt:lpstr>Requests i Python</vt:lpstr>
      <vt:lpstr>Requests i Python</vt:lpstr>
      <vt:lpstr>Requests i Python</vt:lpstr>
      <vt:lpstr>Requests i Python</vt:lpstr>
      <vt:lpstr>Flask</vt:lpstr>
      <vt:lpstr>Flask i Python</vt:lpstr>
      <vt:lpstr>Flask i Python</vt:lpstr>
      <vt:lpstr>Flask i Python</vt:lpstr>
      <vt:lpstr>Flask i Python</vt:lpstr>
      <vt:lpstr>Flask i Python</vt:lpstr>
      <vt:lpstr>Flask i Python</vt:lpstr>
      <vt:lpstr>Flask, flere argumenter &amp; retur JSON</vt:lpstr>
      <vt:lpstr>Flask, flere argumenter &amp; retur JSON</vt:lpstr>
      <vt:lpstr>Flask, flere argumenter &amp; retur JSON</vt:lpstr>
      <vt:lpstr>Flask, flere argumenter &amp; retur JSON</vt:lpstr>
      <vt:lpstr>Opgaver pt. 3 (30-40 minutter)</vt:lpstr>
      <vt:lpstr>At binde det hele sammen</vt:lpstr>
      <vt:lpstr>Spørgsmål?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Anders Bensen</dc:creator>
  <cp:lastModifiedBy>Anders Bensen</cp:lastModifiedBy>
  <cp:revision>1855</cp:revision>
  <dcterms:created xsi:type="dcterms:W3CDTF">2021-04-07T17:49:37Z</dcterms:created>
  <dcterms:modified xsi:type="dcterms:W3CDTF">2022-09-27T19:34:36Z</dcterms:modified>
</cp:coreProperties>
</file>